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7160E-E06D-4FF1-8DF3-35759681D420}" type="datetimeFigureOut">
              <a:rPr lang="fr-FR" smtClean="0"/>
              <a:t>24/05/2020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24C37-D64C-48E2-B8C1-C1B3FA21B46F}" type="slidenum">
              <a:rPr lang="fr-FR" smtClean="0"/>
              <a:t>‹N°›</a:t>
            </a:fld>
            <a:endParaRPr lang="fr-FR"/>
          </a:p>
        </p:txBody>
      </p:sp>
    </p:spTree>
    <p:extLst>
      <p:ext uri="{BB962C8B-B14F-4D97-AF65-F5344CB8AC3E}">
        <p14:creationId xmlns:p14="http://schemas.microsoft.com/office/powerpoint/2010/main" val="2367699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147776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20650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168034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265746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359625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0B1A386-64E1-4DB2-91C5-507949F44410}" type="datetimeFigureOut">
              <a:rPr lang="fr-FR" smtClean="0"/>
              <a:t>24/05/2020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91214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0B1A386-64E1-4DB2-91C5-507949F44410}" type="datetimeFigureOut">
              <a:rPr lang="fr-FR" smtClean="0"/>
              <a:t>24/05/2020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308378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0B1A386-64E1-4DB2-91C5-507949F44410}" type="datetimeFigureOut">
              <a:rPr lang="fr-FR" smtClean="0"/>
              <a:t>24/05/2020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356624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B1A386-64E1-4DB2-91C5-507949F44410}" type="datetimeFigureOut">
              <a:rPr lang="fr-FR" smtClean="0"/>
              <a:t>24/05/2020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115590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0B1A386-64E1-4DB2-91C5-507949F44410}" type="datetimeFigureOut">
              <a:rPr lang="fr-FR" smtClean="0"/>
              <a:t>24/05/2020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26281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0B1A386-64E1-4DB2-91C5-507949F44410}" type="datetimeFigureOut">
              <a:rPr lang="fr-FR" smtClean="0"/>
              <a:t>24/05/2020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4EA4D9-3B05-48A0-B775-4C2E2929B9CA}" type="slidenum">
              <a:rPr lang="fr-FR" smtClean="0"/>
              <a:t>‹N°›</a:t>
            </a:fld>
            <a:endParaRPr lang="fr-FR"/>
          </a:p>
        </p:txBody>
      </p:sp>
    </p:spTree>
    <p:extLst>
      <p:ext uri="{BB962C8B-B14F-4D97-AF65-F5344CB8AC3E}">
        <p14:creationId xmlns:p14="http://schemas.microsoft.com/office/powerpoint/2010/main" val="405691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1A386-64E1-4DB2-91C5-507949F44410}" type="datetimeFigureOut">
              <a:rPr lang="fr-FR" smtClean="0"/>
              <a:t>24/05/2020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EA4D9-3B05-48A0-B775-4C2E2929B9CA}" type="slidenum">
              <a:rPr lang="fr-FR" smtClean="0"/>
              <a:t>‹N°›</a:t>
            </a:fld>
            <a:endParaRPr lang="fr-FR"/>
          </a:p>
        </p:txBody>
      </p:sp>
    </p:spTree>
    <p:extLst>
      <p:ext uri="{BB962C8B-B14F-4D97-AF65-F5344CB8AC3E}">
        <p14:creationId xmlns:p14="http://schemas.microsoft.com/office/powerpoint/2010/main" val="58311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rodote.net/histoire/evenement.php?jour=17811017"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r.wikipedia.org/wiki/Ch&#226;teau_de_Chavaniac"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erodote.net/Rochefort_sur_Mer_2015_-enjeu-608.php"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14764" y="1122362"/>
            <a:ext cx="9153236" cy="2895455"/>
          </a:xfrm>
        </p:spPr>
        <p:txBody>
          <a:bodyPr/>
          <a:lstStyle/>
          <a:p>
            <a:r>
              <a:rPr lang="fr-FR" u="sng" dirty="0" smtClean="0">
                <a:effectLst>
                  <a:outerShdw blurRad="38100" dist="38100" dir="2700000" algn="tl">
                    <a:srgbClr val="000000">
                      <a:alpha val="43137"/>
                    </a:srgbClr>
                  </a:outerShdw>
                </a:effectLst>
              </a:rPr>
              <a:t>La Fayette et la Révolution américaine</a:t>
            </a:r>
            <a:endParaRPr lang="fr-FR"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613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6171"/>
            <a:ext cx="10515600" cy="1325563"/>
          </a:xfrm>
        </p:spPr>
        <p:txBody>
          <a:bodyPr/>
          <a:lstStyle/>
          <a:p>
            <a:pPr algn="ctr"/>
            <a:r>
              <a:rPr lang="fr-FR" u="sng" dirty="0">
                <a:effectLst>
                  <a:outerShdw blurRad="38100" dist="38100" dir="2700000" algn="tl">
                    <a:srgbClr val="000000">
                      <a:alpha val="43137"/>
                    </a:srgbClr>
                  </a:outerShdw>
                </a:effectLst>
              </a:rPr>
              <a:t>B</a:t>
            </a:r>
            <a:r>
              <a:rPr lang="fr-FR" u="sng" dirty="0" smtClean="0">
                <a:effectLst>
                  <a:outerShdw blurRad="38100" dist="38100" dir="2700000" algn="tl">
                    <a:srgbClr val="000000">
                      <a:alpha val="43137"/>
                    </a:srgbClr>
                  </a:outerShdw>
                </a:effectLst>
              </a:rPr>
              <a:t>ataille de Yorktown 1781</a:t>
            </a:r>
            <a:endParaRPr lang="fr-FR" u="sng" dirty="0">
              <a:effectLst>
                <a:outerShdw blurRad="38100" dist="38100" dir="2700000" algn="tl">
                  <a:srgbClr val="000000">
                    <a:alpha val="43137"/>
                  </a:srgbClr>
                </a:outerShdw>
              </a:effectLs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380456"/>
            <a:ext cx="4238617" cy="3078235"/>
          </a:xfrm>
          <a:prstGeom prst="rect">
            <a:avLst/>
          </a:prstGeom>
          <a:ln w="228600" cap="sq" cmpd="thickThin">
            <a:solidFill>
              <a:srgbClr val="000000"/>
            </a:solidFill>
            <a:prstDash val="solid"/>
            <a:miter lim="800000"/>
          </a:ln>
          <a:effectLst>
            <a:innerShdw blurRad="76200">
              <a:srgbClr val="000000"/>
            </a:innerShdw>
          </a:effectLst>
        </p:spPr>
      </p:pic>
      <p:sp>
        <p:nvSpPr>
          <p:cNvPr id="5" name="ZoneTexte 4"/>
          <p:cNvSpPr txBox="1"/>
          <p:nvPr/>
        </p:nvSpPr>
        <p:spPr>
          <a:xfrm>
            <a:off x="5929744" y="2170544"/>
            <a:ext cx="5347856" cy="3139321"/>
          </a:xfrm>
          <a:prstGeom prst="rect">
            <a:avLst/>
          </a:prstGeom>
          <a:noFill/>
        </p:spPr>
        <p:txBody>
          <a:bodyPr wrap="square" rtlCol="0">
            <a:spAutoFit/>
          </a:bodyPr>
          <a:lstStyle/>
          <a:p>
            <a:r>
              <a:rPr lang="fr-FR" b="1" dirty="0"/>
              <a:t>Les troupes anglaises sont bientôt coincées dans la baie de Chesapeake, dans l'impossibilité de recevoir des secours par mer du fait du blocus effectué par la flotte de De Grasse. C'est ainsi que les alliés franco-américains remportent la victoire décisive de </a:t>
            </a:r>
            <a:r>
              <a:rPr lang="fr-FR" b="1" dirty="0">
                <a:hlinkClick r:id="rId3"/>
              </a:rPr>
              <a:t>Yorktown</a:t>
            </a:r>
            <a:r>
              <a:rPr lang="fr-FR" b="1" dirty="0"/>
              <a:t> le 17 octobre 1781</a:t>
            </a:r>
            <a:r>
              <a:rPr lang="fr-FR" b="1" dirty="0" smtClean="0"/>
              <a:t>.</a:t>
            </a:r>
          </a:p>
          <a:p>
            <a:endParaRPr lang="fr-FR" dirty="0"/>
          </a:p>
          <a:p>
            <a:r>
              <a:rPr lang="fr-FR" b="1" dirty="0"/>
              <a:t>Après cette grande victoire, en tant qu’officier américain, il demande au congrès l’autorisation de rentrer en France pour retrouver sa famille et servir son roi.</a:t>
            </a:r>
            <a:endParaRPr lang="fr-FR" dirty="0"/>
          </a:p>
        </p:txBody>
      </p:sp>
    </p:spTree>
    <p:extLst>
      <p:ext uri="{BB962C8B-B14F-4D97-AF65-F5344CB8AC3E}">
        <p14:creationId xmlns:p14="http://schemas.microsoft.com/office/powerpoint/2010/main" val="1062598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a:effectLst>
                  <a:outerShdw blurRad="38100" dist="38100" dir="2700000" algn="tl">
                    <a:srgbClr val="000000">
                      <a:alpha val="43137"/>
                    </a:srgbClr>
                  </a:outerShdw>
                </a:effectLst>
              </a:rPr>
              <a:t>L</a:t>
            </a:r>
            <a:r>
              <a:rPr lang="fr-FR" u="sng" dirty="0" smtClean="0">
                <a:effectLst>
                  <a:outerShdw blurRad="38100" dist="38100" dir="2700000" algn="tl">
                    <a:srgbClr val="000000">
                      <a:alpha val="43137"/>
                    </a:srgbClr>
                  </a:outerShdw>
                </a:effectLst>
              </a:rPr>
              <a:t>a médaille de Cincinnati</a:t>
            </a:r>
            <a:endParaRPr lang="fr-FR" u="sng" dirty="0">
              <a:effectLst>
                <a:outerShdw blurRad="38100" dist="38100" dir="2700000" algn="tl">
                  <a:srgbClr val="000000">
                    <a:alpha val="43137"/>
                  </a:srgbClr>
                </a:outerShdw>
              </a:effectLst>
            </a:endParaRPr>
          </a:p>
        </p:txBody>
      </p:sp>
      <p:sp>
        <p:nvSpPr>
          <p:cNvPr id="4" name="ZoneTexte 3"/>
          <p:cNvSpPr txBox="1"/>
          <p:nvPr/>
        </p:nvSpPr>
        <p:spPr>
          <a:xfrm>
            <a:off x="5089236" y="2697018"/>
            <a:ext cx="5784923" cy="1754326"/>
          </a:xfrm>
          <a:prstGeom prst="rect">
            <a:avLst/>
          </a:prstGeom>
          <a:noFill/>
        </p:spPr>
        <p:txBody>
          <a:bodyPr wrap="square" rtlCol="0">
            <a:spAutoFit/>
          </a:bodyPr>
          <a:lstStyle/>
          <a:p>
            <a:r>
              <a:rPr lang="fr-FR" b="1" dirty="0"/>
              <a:t>Le congrès lui attribue la médaille de Cincinnati, le fait citoyen d’honneur des Etats-Unis et met à sa disposition une frégate, « l’Alliance », pour rentrer au pays.  </a:t>
            </a:r>
            <a:endParaRPr lang="fr-FR" b="1" dirty="0" smtClean="0"/>
          </a:p>
          <a:p>
            <a:endParaRPr lang="fr-FR" dirty="0"/>
          </a:p>
          <a:p>
            <a:r>
              <a:rPr lang="fr-FR" b="1" dirty="0"/>
              <a:t>La Fayette rentre donc en France en 1782 et bénéficie d’une promotion en qualité de maréchal de camp</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278" y="1910496"/>
            <a:ext cx="3035445" cy="379053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410095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rPr>
              <a:t>Citoyen du Maryland</a:t>
            </a:r>
            <a:endParaRPr lang="fr-FR" u="sng" dirty="0">
              <a:effectLst>
                <a:outerShdw blurRad="38100" dist="38100" dir="2700000" algn="tl">
                  <a:srgbClr val="000000">
                    <a:alpha val="43137"/>
                  </a:srgbClr>
                </a:outerShdw>
              </a:effectLs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9672" y="1690688"/>
            <a:ext cx="2983346" cy="40865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5597236" y="2937164"/>
            <a:ext cx="6132946" cy="923330"/>
          </a:xfrm>
          <a:prstGeom prst="rect">
            <a:avLst/>
          </a:prstGeom>
          <a:noFill/>
        </p:spPr>
        <p:txBody>
          <a:bodyPr wrap="square" rtlCol="0">
            <a:spAutoFit/>
          </a:bodyPr>
          <a:lstStyle/>
          <a:p>
            <a:r>
              <a:rPr lang="fr-FR" b="1" dirty="0"/>
              <a:t>Il fut également nommé plus-tard, le 28 décembre 1784, citoyen du Maryland par l'Assemblée générale de cet </a:t>
            </a:r>
            <a:r>
              <a:rPr lang="fr-FR" b="1" dirty="0" smtClean="0"/>
              <a:t>Etat</a:t>
            </a:r>
            <a:r>
              <a:rPr lang="fr-FR" b="1" dirty="0"/>
              <a:t>, ce qui lui confère, de ce fait, la nationalité américaine. </a:t>
            </a:r>
            <a:endParaRPr lang="fr-FR" dirty="0"/>
          </a:p>
        </p:txBody>
      </p:sp>
    </p:spTree>
    <p:extLst>
      <p:ext uri="{BB962C8B-B14F-4D97-AF65-F5344CB8AC3E}">
        <p14:creationId xmlns:p14="http://schemas.microsoft.com/office/powerpoint/2010/main" val="4070199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rPr>
              <a:t>Conclusion</a:t>
            </a:r>
            <a:endParaRPr lang="fr-FR" u="sng" dirty="0">
              <a:effectLst>
                <a:outerShdw blurRad="38100" dist="38100" dir="2700000" algn="tl">
                  <a:srgbClr val="000000">
                    <a:alpha val="43137"/>
                  </a:srgbClr>
                </a:outerShdw>
              </a:effectLst>
            </a:endParaRPr>
          </a:p>
        </p:txBody>
      </p:sp>
      <p:sp>
        <p:nvSpPr>
          <p:cNvPr id="5" name="ZoneTexte 4"/>
          <p:cNvSpPr txBox="1"/>
          <p:nvPr/>
        </p:nvSpPr>
        <p:spPr>
          <a:xfrm>
            <a:off x="5107709" y="2521528"/>
            <a:ext cx="6809509" cy="1754326"/>
          </a:xfrm>
          <a:prstGeom prst="rect">
            <a:avLst/>
          </a:prstGeom>
          <a:noFill/>
        </p:spPr>
        <p:txBody>
          <a:bodyPr wrap="square" rtlCol="0">
            <a:spAutoFit/>
          </a:bodyPr>
          <a:lstStyle/>
          <a:p>
            <a:r>
              <a:rPr lang="fr-FR" b="1" dirty="0"/>
              <a:t>En France, il garde un contact très étroit par courrier avec ses amis américains et reçoit à Paris les américains présents comme Benjamin Franklin en travaillant au rapprochement des deux gouvernements</a:t>
            </a:r>
            <a:r>
              <a:rPr lang="fr-FR" b="1" dirty="0" smtClean="0"/>
              <a:t>.</a:t>
            </a:r>
          </a:p>
          <a:p>
            <a:endParaRPr lang="fr-FR" dirty="0"/>
          </a:p>
          <a:p>
            <a:r>
              <a:rPr lang="fr-FR" b="1" dirty="0"/>
              <a:t>Il demeure après plus de deux siècles, le principal trait d'union entre la France et les États-Unis.</a:t>
            </a:r>
            <a:endParaRPr lang="fr-FR" dirty="0"/>
          </a:p>
        </p:txBody>
      </p:sp>
      <p:pic>
        <p:nvPicPr>
          <p:cNvPr id="8" name="Espace réservé du contenu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703" y="1995056"/>
            <a:ext cx="4261091" cy="2835562"/>
          </a:xfrm>
        </p:spPr>
      </p:pic>
    </p:spTree>
    <p:extLst>
      <p:ext uri="{BB962C8B-B14F-4D97-AF65-F5344CB8AC3E}">
        <p14:creationId xmlns:p14="http://schemas.microsoft.com/office/powerpoint/2010/main" val="233786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78546" y="2789380"/>
            <a:ext cx="9513454" cy="769441"/>
          </a:xfrm>
          <a:prstGeom prst="rect">
            <a:avLst/>
          </a:prstGeom>
          <a:noFill/>
        </p:spPr>
        <p:txBody>
          <a:bodyPr wrap="square" rtlCol="0">
            <a:spAutoFit/>
          </a:bodyPr>
          <a:lstStyle/>
          <a:p>
            <a:r>
              <a:rPr lang="fr-FR" sz="4400" dirty="0" smtClean="0"/>
              <a:t>Merci de votre attention</a:t>
            </a:r>
            <a:endParaRPr lang="fr-FR" sz="4400" dirty="0"/>
          </a:p>
        </p:txBody>
      </p:sp>
    </p:spTree>
    <p:extLst>
      <p:ext uri="{BB962C8B-B14F-4D97-AF65-F5344CB8AC3E}">
        <p14:creationId xmlns:p14="http://schemas.microsoft.com/office/powerpoint/2010/main" val="2916472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latin typeface="Bahnschrift Condensed" panose="020B0502040204020203" pitchFamily="34" charset="0"/>
              </a:rPr>
              <a:t>La Fayette</a:t>
            </a:r>
            <a:endParaRPr lang="fr-FR" u="sng" dirty="0">
              <a:effectLst>
                <a:outerShdw blurRad="38100" dist="38100" dir="2700000" algn="tl">
                  <a:srgbClr val="000000">
                    <a:alpha val="43137"/>
                  </a:srgbClr>
                </a:outerShdw>
              </a:effectLst>
              <a:latin typeface="Bahnschrift Condensed" panose="020B0502040204020203" pitchFamily="34" charset="0"/>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112" y="1027906"/>
            <a:ext cx="4048125" cy="493871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ZoneTexte 4"/>
          <p:cNvSpPr txBox="1"/>
          <p:nvPr/>
        </p:nvSpPr>
        <p:spPr>
          <a:xfrm>
            <a:off x="5125915" y="2083777"/>
            <a:ext cx="6154616" cy="3139321"/>
          </a:xfrm>
          <a:prstGeom prst="rect">
            <a:avLst/>
          </a:prstGeom>
          <a:noFill/>
          <a:effectLst>
            <a:outerShdw blurRad="50800" dist="50800" dir="5400000" sx="90000" sy="90000" algn="ctr" rotWithShape="0">
              <a:srgbClr val="000000"/>
            </a:outerShdw>
          </a:effectLst>
        </p:spPr>
        <p:txBody>
          <a:bodyPr wrap="square" rtlCol="0">
            <a:spAutoFit/>
          </a:bodyPr>
          <a:lstStyle/>
          <a:p>
            <a:r>
              <a:rPr lang="fr-FR" b="1" dirty="0"/>
              <a:t>Gilbert </a:t>
            </a:r>
            <a:r>
              <a:rPr lang="fr-FR" b="1" dirty="0" err="1"/>
              <a:t>Motier</a:t>
            </a:r>
            <a:r>
              <a:rPr lang="fr-FR" b="1" dirty="0"/>
              <a:t> de La Fayette est né en Auvergne le 6 septembre 1957, au </a:t>
            </a:r>
            <a:r>
              <a:rPr lang="fr-FR" b="1" dirty="0">
                <a:hlinkClick r:id="rId3"/>
              </a:rPr>
              <a:t>château de </a:t>
            </a:r>
            <a:r>
              <a:rPr lang="fr-FR" b="1" dirty="0" err="1">
                <a:hlinkClick r:id="rId3"/>
              </a:rPr>
              <a:t>Chavaniac</a:t>
            </a:r>
            <a:r>
              <a:rPr lang="fr-FR" b="1" dirty="0"/>
              <a:t>.</a:t>
            </a:r>
            <a:endParaRPr lang="fr-FR" dirty="0"/>
          </a:p>
          <a:p>
            <a:r>
              <a:rPr lang="fr-FR" b="1" dirty="0"/>
              <a:t>Descendant d’une ancienne et grande famille militaire, il hérite à l’âge de 2 ans, à la mort de son père, du titre de marquis ; quelques années plus tard, suite au décès de son grand-père, il jouit d’une immense fortune.</a:t>
            </a:r>
            <a:endParaRPr lang="fr-FR" dirty="0"/>
          </a:p>
          <a:p>
            <a:r>
              <a:rPr lang="fr-FR" b="1" dirty="0"/>
              <a:t> </a:t>
            </a:r>
            <a:endParaRPr lang="fr-FR" dirty="0"/>
          </a:p>
          <a:p>
            <a:r>
              <a:rPr lang="fr-FR" b="1" dirty="0"/>
              <a:t>Il étudie quelques années dans un collège parisien et fréquente brièvement la Cour. A 15 ans, il choisit le métier des armes et la formation des camps militaires de la </a:t>
            </a:r>
            <a:r>
              <a:rPr lang="fr-FR" b="1" i="1" dirty="0"/>
              <a:t>Maison du Roi.</a:t>
            </a:r>
            <a:r>
              <a:rPr lang="fr-FR" b="1" dirty="0"/>
              <a:t> Il devient mousquetaire noir.</a:t>
            </a:r>
            <a:endParaRPr lang="fr-FR" dirty="0"/>
          </a:p>
        </p:txBody>
      </p:sp>
    </p:spTree>
    <p:extLst>
      <p:ext uri="{BB962C8B-B14F-4D97-AF65-F5344CB8AC3E}">
        <p14:creationId xmlns:p14="http://schemas.microsoft.com/office/powerpoint/2010/main" val="3526122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9745" y="365125"/>
            <a:ext cx="6160656" cy="1325563"/>
          </a:xfrm>
        </p:spPr>
        <p:txBody>
          <a:bodyPr/>
          <a:lstStyle/>
          <a:p>
            <a:pPr algn="ctr"/>
            <a:r>
              <a:rPr lang="fr-FR" u="sng" dirty="0" smtClean="0">
                <a:effectLst>
                  <a:outerShdw blurRad="38100" dist="38100" dir="2700000" algn="tl">
                    <a:srgbClr val="000000">
                      <a:alpha val="43137"/>
                    </a:srgbClr>
                  </a:outerShdw>
                </a:effectLst>
              </a:rPr>
              <a:t>13 colonies américaines</a:t>
            </a:r>
            <a:endParaRPr lang="fr-FR" u="sng" dirty="0">
              <a:effectLst>
                <a:outerShdw blurRad="38100" dist="38100" dir="2700000" algn="tl">
                  <a:srgbClr val="000000">
                    <a:alpha val="43137"/>
                  </a:srgbClr>
                </a:outerShdw>
              </a:effectLst>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756" y="1182255"/>
            <a:ext cx="2989659" cy="5486400"/>
          </a:xfrm>
          <a:prstGeom prst="rect">
            <a:avLst/>
          </a:prstGeom>
          <a:ln>
            <a:noFill/>
          </a:ln>
          <a:effectLst>
            <a:outerShdw blurRad="292100" dist="139700" dir="2700000" algn="tl" rotWithShape="0">
              <a:srgbClr val="333333">
                <a:alpha val="65000"/>
              </a:srgbClr>
            </a:outerShdw>
          </a:effectLst>
        </p:spPr>
      </p:pic>
      <p:sp>
        <p:nvSpPr>
          <p:cNvPr id="8" name="ZoneTexte 7"/>
          <p:cNvSpPr txBox="1"/>
          <p:nvPr/>
        </p:nvSpPr>
        <p:spPr>
          <a:xfrm>
            <a:off x="4221019" y="2253672"/>
            <a:ext cx="4996873" cy="3139321"/>
          </a:xfrm>
          <a:prstGeom prst="rect">
            <a:avLst/>
          </a:prstGeom>
          <a:noFill/>
        </p:spPr>
        <p:txBody>
          <a:bodyPr wrap="square" rtlCol="0">
            <a:spAutoFit/>
          </a:bodyPr>
          <a:lstStyle/>
          <a:p>
            <a:r>
              <a:rPr lang="fr-FR" b="1" dirty="0"/>
              <a:t>Dans le même temps, courant des années 1770, il se passe en Amérique des évènements extraordinaires. Au début de la décennie, les 13 colonies américaines de la couronne britannique sont en conflit avec la métropole. Elles refusent de payer certaines taxes qu’elles n’ont pas votées. Londres réplique par la répression.</a:t>
            </a:r>
            <a:endParaRPr lang="fr-FR" dirty="0"/>
          </a:p>
          <a:p>
            <a:r>
              <a:rPr lang="fr-FR" b="1" dirty="0"/>
              <a:t> </a:t>
            </a:r>
            <a:endParaRPr lang="fr-FR" dirty="0"/>
          </a:p>
          <a:p>
            <a:r>
              <a:rPr lang="fr-FR" b="1" dirty="0"/>
              <a:t>En 1774, un congrès réunit les représentants des 13 colonies pour supplier le roi de comprendre la situation. Au lieu de ça, il accentue la répression.</a:t>
            </a:r>
            <a:endParaRPr lang="fr-FR" dirty="0"/>
          </a:p>
        </p:txBody>
      </p:sp>
    </p:spTree>
    <p:extLst>
      <p:ext uri="{BB962C8B-B14F-4D97-AF65-F5344CB8AC3E}">
        <p14:creationId xmlns:p14="http://schemas.microsoft.com/office/powerpoint/2010/main" val="24786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a:effectLst>
                  <a:outerShdw blurRad="38100" dist="38100" dir="2700000" algn="tl">
                    <a:srgbClr val="000000">
                      <a:alpha val="43137"/>
                    </a:srgbClr>
                  </a:outerShdw>
                </a:effectLst>
              </a:rPr>
              <a:t>George Washington </a:t>
            </a: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99588"/>
            <a:ext cx="2825014" cy="3771539"/>
          </a:xfrm>
          <a:prstGeom prst="rect">
            <a:avLst/>
          </a:prstGeom>
          <a:ln w="228600" cap="sq" cmpd="thickThin">
            <a:solidFill>
              <a:srgbClr val="000000"/>
            </a:solidFill>
            <a:prstDash val="solid"/>
            <a:miter lim="800000"/>
          </a:ln>
          <a:effectLst>
            <a:innerShdw blurRad="76200">
              <a:srgbClr val="000000"/>
            </a:innerShdw>
          </a:effectLst>
        </p:spPr>
      </p:pic>
      <p:sp>
        <p:nvSpPr>
          <p:cNvPr id="7" name="ZoneTexte 6"/>
          <p:cNvSpPr txBox="1"/>
          <p:nvPr/>
        </p:nvSpPr>
        <p:spPr>
          <a:xfrm>
            <a:off x="5218546" y="3046693"/>
            <a:ext cx="4535054" cy="1477328"/>
          </a:xfrm>
          <a:prstGeom prst="rect">
            <a:avLst/>
          </a:prstGeom>
          <a:noFill/>
        </p:spPr>
        <p:txBody>
          <a:bodyPr wrap="square" rtlCol="0">
            <a:spAutoFit/>
          </a:bodyPr>
          <a:lstStyle/>
          <a:p>
            <a:r>
              <a:rPr lang="fr-FR" b="1" dirty="0"/>
              <a:t>En 1775 commence alors la guerre d’indépendance. Le 15 juillet, George Washington est nommé chef d’Etat-major de “l’armée continentale”, formée d’un millier de volontaires plus ou moins hétéroclites.</a:t>
            </a:r>
            <a:endParaRPr lang="fr-FR" dirty="0"/>
          </a:p>
        </p:txBody>
      </p:sp>
    </p:spTree>
    <p:extLst>
      <p:ext uri="{BB962C8B-B14F-4D97-AF65-F5344CB8AC3E}">
        <p14:creationId xmlns:p14="http://schemas.microsoft.com/office/powerpoint/2010/main" val="994199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Déclaration d’indépendance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877" y="2280011"/>
            <a:ext cx="5323032" cy="3529402"/>
          </a:xfrm>
        </p:spPr>
      </p:pic>
      <p:sp>
        <p:nvSpPr>
          <p:cNvPr id="5" name="ZoneTexte 4"/>
          <p:cNvSpPr txBox="1"/>
          <p:nvPr/>
        </p:nvSpPr>
        <p:spPr>
          <a:xfrm>
            <a:off x="6301508" y="2280012"/>
            <a:ext cx="4782128" cy="3693319"/>
          </a:xfrm>
          <a:prstGeom prst="rect">
            <a:avLst/>
          </a:prstGeom>
          <a:noFill/>
        </p:spPr>
        <p:txBody>
          <a:bodyPr wrap="square" rtlCol="0">
            <a:spAutoFit/>
          </a:bodyPr>
          <a:lstStyle/>
          <a:p>
            <a:r>
              <a:rPr lang="fr-FR" b="1" dirty="0"/>
              <a:t>En 1776, chacune des colonies se constitue en État, et se dote d’une constitution. En juin, la Virginie adopte une déclaration des droits, </a:t>
            </a:r>
            <a:r>
              <a:rPr lang="fr-FR" b="1" dirty="0" smtClean="0"/>
              <a:t>inspirée </a:t>
            </a:r>
            <a:r>
              <a:rPr lang="fr-FR" b="1" dirty="0"/>
              <a:t>par la pensée de Locke, un des plus grands philosophes libéraux anglais. </a:t>
            </a:r>
            <a:endParaRPr lang="fr-FR" b="1" dirty="0" smtClean="0"/>
          </a:p>
          <a:p>
            <a:r>
              <a:rPr lang="fr-FR" b="1" dirty="0" smtClean="0"/>
              <a:t>Le </a:t>
            </a:r>
            <a:r>
              <a:rPr lang="fr-FR" b="1" dirty="0"/>
              <a:t>congrès suit cet exemple et charge 5 personnes dont Thomas Jefferson et Benjamin Franklin, de rédiger un projet de déclaration d’indépendance.</a:t>
            </a:r>
            <a:endParaRPr lang="fr-FR" dirty="0"/>
          </a:p>
          <a:p>
            <a:r>
              <a:rPr lang="fr-FR" b="1" dirty="0"/>
              <a:t> </a:t>
            </a:r>
            <a:endParaRPr lang="fr-FR" dirty="0"/>
          </a:p>
          <a:p>
            <a:r>
              <a:rPr lang="fr-FR" b="1" dirty="0"/>
              <a:t>Le 4 juillet 1776, le congrès proclame l’indépendance des Etats-Unis.</a:t>
            </a:r>
            <a:endParaRPr lang="fr-FR" dirty="0"/>
          </a:p>
          <a:p>
            <a:r>
              <a:rPr lang="fr-FR" b="1" dirty="0"/>
              <a:t> </a:t>
            </a:r>
            <a:endParaRPr lang="fr-FR" dirty="0"/>
          </a:p>
        </p:txBody>
      </p:sp>
    </p:spTree>
    <p:extLst>
      <p:ext uri="{BB962C8B-B14F-4D97-AF65-F5344CB8AC3E}">
        <p14:creationId xmlns:p14="http://schemas.microsoft.com/office/powerpoint/2010/main" val="1528878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a:effectLst>
                  <a:outerShdw blurRad="38100" dist="38100" dir="2700000" algn="tl">
                    <a:srgbClr val="000000">
                      <a:alpha val="43137"/>
                    </a:srgbClr>
                  </a:outerShdw>
                </a:effectLst>
              </a:rPr>
              <a:t>G</a:t>
            </a:r>
            <a:r>
              <a:rPr lang="fr-FR" u="sng" dirty="0" smtClean="0">
                <a:effectLst>
                  <a:outerShdw blurRad="38100" dist="38100" dir="2700000" algn="tl">
                    <a:srgbClr val="000000">
                      <a:alpha val="43137"/>
                    </a:srgbClr>
                  </a:outerShdw>
                </a:effectLst>
              </a:rPr>
              <a:t>uerre indépendance américaine</a:t>
            </a:r>
            <a:endParaRPr lang="fr-FR" u="sng"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842" y="2031278"/>
            <a:ext cx="5129357" cy="33396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7332785" y="1890346"/>
            <a:ext cx="3428733" cy="3416320"/>
          </a:xfrm>
          <a:prstGeom prst="rect">
            <a:avLst/>
          </a:prstGeom>
          <a:noFill/>
        </p:spPr>
        <p:txBody>
          <a:bodyPr wrap="square" rtlCol="0">
            <a:spAutoFit/>
          </a:bodyPr>
          <a:lstStyle/>
          <a:p>
            <a:r>
              <a:rPr lang="fr-FR" b="1" dirty="0"/>
              <a:t>Dans ce contexte, La Fayette, épris de patriotisme et animé par un goût très prononcé pour la liberté, est convaincu que la cause des insurgés américains est noble. </a:t>
            </a:r>
            <a:endParaRPr lang="fr-FR" b="1" dirty="0" smtClean="0"/>
          </a:p>
          <a:p>
            <a:endParaRPr lang="fr-FR" b="1" dirty="0" smtClean="0"/>
          </a:p>
          <a:p>
            <a:r>
              <a:rPr lang="fr-FR" b="1" dirty="0" smtClean="0"/>
              <a:t>Il </a:t>
            </a:r>
            <a:r>
              <a:rPr lang="fr-FR" b="1" dirty="0"/>
              <a:t>s’engage donc naturellement dès 1777, à seulement 20 ans, dans leur guerre révolutionnaire</a:t>
            </a:r>
            <a:r>
              <a:rPr lang="fr-FR" b="1" dirty="0" smtClean="0"/>
              <a:t>.</a:t>
            </a:r>
          </a:p>
          <a:p>
            <a:endParaRPr lang="fr-FR" b="1" dirty="0" smtClean="0"/>
          </a:p>
          <a:p>
            <a:r>
              <a:rPr lang="fr-FR" b="1" dirty="0" smtClean="0"/>
              <a:t>Il </a:t>
            </a:r>
            <a:r>
              <a:rPr lang="fr-FR" b="1" dirty="0"/>
              <a:t>est nommé major général par le Congrès.</a:t>
            </a:r>
            <a:r>
              <a:rPr lang="fr-FR" dirty="0"/>
              <a:t> </a:t>
            </a:r>
          </a:p>
        </p:txBody>
      </p:sp>
    </p:spTree>
    <p:extLst>
      <p:ext uri="{BB962C8B-B14F-4D97-AF65-F5344CB8AC3E}">
        <p14:creationId xmlns:p14="http://schemas.microsoft.com/office/powerpoint/2010/main" val="6073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a:effectLst>
                  <a:outerShdw blurRad="38100" dist="38100" dir="2700000" algn="tl">
                    <a:srgbClr val="000000">
                      <a:alpha val="43137"/>
                    </a:srgbClr>
                  </a:outerShdw>
                </a:effectLst>
              </a:rPr>
              <a:t>L</a:t>
            </a:r>
            <a:r>
              <a:rPr lang="fr-FR" u="sng" dirty="0" smtClean="0">
                <a:effectLst>
                  <a:outerShdw blurRad="38100" dist="38100" dir="2700000" algn="tl">
                    <a:srgbClr val="000000">
                      <a:alpha val="43137"/>
                    </a:srgbClr>
                  </a:outerShdw>
                </a:effectLst>
              </a:rPr>
              <a:t>a </a:t>
            </a:r>
            <a:r>
              <a:rPr lang="fr-FR" i="1" u="sng" dirty="0" smtClean="0">
                <a:effectLst>
                  <a:outerShdw blurRad="38100" dist="38100" dir="2700000" algn="tl">
                    <a:srgbClr val="000000">
                      <a:alpha val="43137"/>
                    </a:srgbClr>
                  </a:outerShdw>
                </a:effectLst>
              </a:rPr>
              <a:t>Victoire</a:t>
            </a:r>
            <a:r>
              <a:rPr lang="fr-FR" u="sng" dirty="0" smtClean="0">
                <a:effectLst>
                  <a:outerShdw blurRad="38100" dist="38100" dir="2700000" algn="tl">
                    <a:srgbClr val="000000">
                      <a:alpha val="43137"/>
                    </a:srgbClr>
                  </a:outerShdw>
                </a:effectLst>
              </a:rPr>
              <a:t>, une frégate</a:t>
            </a:r>
            <a:endParaRPr lang="fr-FR" u="sng" dirty="0">
              <a:effectLst>
                <a:outerShdw blurRad="38100" dist="38100" dir="2700000" algn="tl">
                  <a:srgbClr val="000000">
                    <a:alpha val="43137"/>
                  </a:srgbClr>
                </a:outerShdw>
              </a:effectLs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929" y="1820805"/>
            <a:ext cx="2731107" cy="199381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ZoneTexte 4"/>
          <p:cNvSpPr txBox="1"/>
          <p:nvPr/>
        </p:nvSpPr>
        <p:spPr>
          <a:xfrm>
            <a:off x="5560291" y="1690689"/>
            <a:ext cx="5541817" cy="4801314"/>
          </a:xfrm>
          <a:prstGeom prst="rect">
            <a:avLst/>
          </a:prstGeom>
          <a:noFill/>
        </p:spPr>
        <p:txBody>
          <a:bodyPr wrap="square" rtlCol="0">
            <a:spAutoFit/>
          </a:bodyPr>
          <a:lstStyle/>
          <a:p>
            <a:r>
              <a:rPr lang="fr-FR" b="1" dirty="0"/>
              <a:t>Il débarque en Caroline du Sud le 13 juin après une traversée sur la </a:t>
            </a:r>
            <a:r>
              <a:rPr lang="fr-FR" b="1" i="1" dirty="0"/>
              <a:t>Victoire</a:t>
            </a:r>
            <a:r>
              <a:rPr lang="fr-FR" b="1" dirty="0"/>
              <a:t>, une frégate affrétée à ses frais, mais ne participe à sa première bataille que le 11 septembre, à </a:t>
            </a:r>
            <a:r>
              <a:rPr lang="fr-FR" b="1" dirty="0" err="1"/>
              <a:t>Brandywine</a:t>
            </a:r>
            <a:r>
              <a:rPr lang="fr-FR" b="1" dirty="0"/>
              <a:t>. </a:t>
            </a:r>
            <a:endParaRPr lang="fr-FR" dirty="0"/>
          </a:p>
          <a:p>
            <a:r>
              <a:rPr lang="fr-FR" b="1" dirty="0"/>
              <a:t> </a:t>
            </a:r>
            <a:endParaRPr lang="fr-FR" dirty="0"/>
          </a:p>
          <a:p>
            <a:r>
              <a:rPr lang="fr-FR" b="1" dirty="0"/>
              <a:t>Il va faire preuve au combat d'une bravoure et d'un professionnalisme bien supérieurs à ceux des volontaires américains. Il s’impose par sa sobriété, son mépris du confort, sa générosité, son enthousiasme pour la cause.</a:t>
            </a:r>
            <a:endParaRPr lang="fr-FR" dirty="0"/>
          </a:p>
          <a:p>
            <a:r>
              <a:rPr lang="fr-FR" b="1" dirty="0"/>
              <a:t> </a:t>
            </a:r>
            <a:endParaRPr lang="fr-FR" dirty="0"/>
          </a:p>
          <a:p>
            <a:r>
              <a:rPr lang="fr-FR" b="1" dirty="0"/>
              <a:t>Il y est </a:t>
            </a:r>
            <a:r>
              <a:rPr lang="fr-FR" b="1" dirty="0" smtClean="0"/>
              <a:t>blessé et </a:t>
            </a:r>
            <a:r>
              <a:rPr lang="fr-FR" b="1" dirty="0"/>
              <a:t>hospitalisé durant plusieurs semaines</a:t>
            </a:r>
            <a:r>
              <a:rPr lang="fr-FR" b="1" dirty="0" smtClean="0"/>
              <a:t>.</a:t>
            </a:r>
          </a:p>
          <a:p>
            <a:r>
              <a:rPr lang="fr-FR" b="1" dirty="0" smtClean="0"/>
              <a:t> </a:t>
            </a:r>
          </a:p>
          <a:p>
            <a:r>
              <a:rPr lang="fr-FR" b="1" dirty="0" smtClean="0"/>
              <a:t>Peu </a:t>
            </a:r>
            <a:r>
              <a:rPr lang="fr-FR" b="1" dirty="0"/>
              <a:t>après, George Washington, chef d’Etat-major de « l’armée continentale »</a:t>
            </a:r>
            <a:r>
              <a:rPr lang="fr-FR" b="1" i="1" dirty="0"/>
              <a:t> </a:t>
            </a:r>
            <a:r>
              <a:rPr lang="fr-FR" b="1" dirty="0"/>
              <a:t>avec lequel il entretient une relation filiale, lui confie le commandement d’une division.</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981" y="4157346"/>
            <a:ext cx="3094182" cy="23346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05382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rPr>
              <a:t>Retour La Fayette en France</a:t>
            </a:r>
            <a:endParaRPr lang="fr-FR" u="sng" dirty="0">
              <a:effectLst>
                <a:outerShdw blurRad="38100" dist="38100" dir="2700000" algn="tl">
                  <a:srgbClr val="000000">
                    <a:alpha val="43137"/>
                  </a:srgbClr>
                </a:outerShdw>
              </a:effectLs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310" y="2037847"/>
            <a:ext cx="4572000"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5357091" y="2179783"/>
            <a:ext cx="6216073" cy="3139321"/>
          </a:xfrm>
          <a:prstGeom prst="rect">
            <a:avLst/>
          </a:prstGeom>
          <a:noFill/>
        </p:spPr>
        <p:txBody>
          <a:bodyPr wrap="square" rtlCol="0">
            <a:spAutoFit/>
          </a:bodyPr>
          <a:lstStyle/>
          <a:p>
            <a:r>
              <a:rPr lang="fr-FR" b="1" dirty="0"/>
              <a:t>La Fayette est de retour en France en février 1779, avec une lettre de Washington à Benjamin Franklin, alors ambassadeur des Etats-Unis en France, pour contribuer à convaincre le Roi d’envoyer des navires et des hommes à ses nouveaux alliés. Ce dernier décide d’envoyer 6000 hommes sous les ordres du général de Rochambeau et une flotte de guerre d’une trentaine de navires sous les ordres de l’Amiral de Grasse.</a:t>
            </a:r>
            <a:endParaRPr lang="fr-FR" dirty="0"/>
          </a:p>
          <a:p>
            <a:r>
              <a:rPr lang="fr-FR" b="1" dirty="0"/>
              <a:t> </a:t>
            </a:r>
            <a:endParaRPr lang="fr-FR" dirty="0"/>
          </a:p>
          <a:p>
            <a:r>
              <a:rPr lang="fr-FR" b="1" dirty="0"/>
              <a:t>La Fayette devance le corps expéditionnaire. Le 21 mars 1780, il embarque à Rochefort-sur-mer sur la frégate « </a:t>
            </a:r>
            <a:r>
              <a:rPr lang="fr-FR" b="1" dirty="0">
                <a:hlinkClick r:id="rId3"/>
              </a:rPr>
              <a:t>L'Hermione</a:t>
            </a:r>
            <a:r>
              <a:rPr lang="fr-FR" b="1" dirty="0"/>
              <a:t> » que lui a donnée le roi. </a:t>
            </a:r>
            <a:endParaRPr lang="fr-FR" dirty="0"/>
          </a:p>
        </p:txBody>
      </p:sp>
    </p:spTree>
    <p:extLst>
      <p:ext uri="{BB962C8B-B14F-4D97-AF65-F5344CB8AC3E}">
        <p14:creationId xmlns:p14="http://schemas.microsoft.com/office/powerpoint/2010/main" val="89168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rPr>
              <a:t>La </a:t>
            </a:r>
            <a:r>
              <a:rPr lang="fr-FR" u="sng" dirty="0">
                <a:effectLst>
                  <a:outerShdw blurRad="38100" dist="38100" dir="2700000" algn="tl">
                    <a:srgbClr val="000000">
                      <a:alpha val="43137"/>
                    </a:srgbClr>
                  </a:outerShdw>
                </a:effectLst>
              </a:rPr>
              <a:t>F</a:t>
            </a:r>
            <a:r>
              <a:rPr lang="fr-FR" u="sng" dirty="0" smtClean="0">
                <a:effectLst>
                  <a:outerShdw blurRad="38100" dist="38100" dir="2700000" algn="tl">
                    <a:srgbClr val="000000">
                      <a:alpha val="43137"/>
                    </a:srgbClr>
                  </a:outerShdw>
                </a:effectLst>
              </a:rPr>
              <a:t>ayette et Washington </a:t>
            </a:r>
            <a:endParaRPr lang="fr-FR" u="sng" dirty="0">
              <a:effectLst>
                <a:outerShdw blurRad="38100" dist="38100" dir="2700000" algn="tl">
                  <a:srgbClr val="000000">
                    <a:alpha val="43137"/>
                  </a:srgbClr>
                </a:outerShdw>
              </a:effectLs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004" y="1856581"/>
            <a:ext cx="4707968" cy="27893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6022109" y="2382983"/>
            <a:ext cx="5920509" cy="2031325"/>
          </a:xfrm>
          <a:prstGeom prst="rect">
            <a:avLst/>
          </a:prstGeom>
          <a:noFill/>
        </p:spPr>
        <p:txBody>
          <a:bodyPr wrap="square" rtlCol="0">
            <a:spAutoFit/>
          </a:bodyPr>
          <a:lstStyle/>
          <a:p>
            <a:r>
              <a:rPr lang="fr-FR" b="1" dirty="0"/>
              <a:t>Il se retrouve sous les ordres de Washington comme général américain. Washington le charge de préparer l’accueil des forces françaises. </a:t>
            </a:r>
            <a:endParaRPr lang="fr-FR" dirty="0"/>
          </a:p>
          <a:p>
            <a:r>
              <a:rPr lang="fr-FR" b="1" dirty="0"/>
              <a:t> </a:t>
            </a:r>
            <a:endParaRPr lang="fr-FR" dirty="0"/>
          </a:p>
          <a:p>
            <a:r>
              <a:rPr lang="fr-FR" b="1" dirty="0"/>
              <a:t>À la tête des troupes de Virginie, il harcèle l'armée anglaise de lord Cornwallis et fait sa jonction avec les troupes de Washington et Rochambeau.</a:t>
            </a:r>
            <a:endParaRPr lang="fr-FR" dirty="0"/>
          </a:p>
        </p:txBody>
      </p:sp>
    </p:spTree>
    <p:extLst>
      <p:ext uri="{BB962C8B-B14F-4D97-AF65-F5344CB8AC3E}">
        <p14:creationId xmlns:p14="http://schemas.microsoft.com/office/powerpoint/2010/main" val="2365588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585</Words>
  <Application>Microsoft Office PowerPoint</Application>
  <PresentationFormat>Grand écran</PresentationFormat>
  <Paragraphs>55</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Bahnschrift Condensed</vt:lpstr>
      <vt:lpstr>Calibri</vt:lpstr>
      <vt:lpstr>Calibri Light</vt:lpstr>
      <vt:lpstr>Thème Office</vt:lpstr>
      <vt:lpstr>La Fayette et la Révolution américaine</vt:lpstr>
      <vt:lpstr>La Fayette</vt:lpstr>
      <vt:lpstr>13 colonies américaines</vt:lpstr>
      <vt:lpstr>George Washington </vt:lpstr>
      <vt:lpstr>Déclaration d’indépendance</vt:lpstr>
      <vt:lpstr>Guerre indépendance américaine</vt:lpstr>
      <vt:lpstr>La Victoire, une frégate</vt:lpstr>
      <vt:lpstr>Retour La Fayette en France</vt:lpstr>
      <vt:lpstr>La Fayette et Washington </vt:lpstr>
      <vt:lpstr>Bataille de Yorktown 1781</vt:lpstr>
      <vt:lpstr>La médaille de Cincinnati</vt:lpstr>
      <vt:lpstr>Citoyen du Maryland</vt:lpstr>
      <vt:lpstr>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Fayette et la Révolution américaine</dc:title>
  <dc:creator>BROCHETON Frederic</dc:creator>
  <cp:lastModifiedBy>BROCHETON Frederic</cp:lastModifiedBy>
  <cp:revision>12</cp:revision>
  <dcterms:created xsi:type="dcterms:W3CDTF">2020-05-23T11:52:59Z</dcterms:created>
  <dcterms:modified xsi:type="dcterms:W3CDTF">2020-05-24T09:21:09Z</dcterms:modified>
</cp:coreProperties>
</file>