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2" r:id="rId3"/>
    <p:sldId id="284" r:id="rId4"/>
    <p:sldId id="297" r:id="rId5"/>
    <p:sldId id="298" r:id="rId6"/>
    <p:sldId id="340" r:id="rId7"/>
    <p:sldId id="342" r:id="rId8"/>
    <p:sldId id="339" r:id="rId9"/>
    <p:sldId id="345" r:id="rId10"/>
    <p:sldId id="343" r:id="rId11"/>
    <p:sldId id="344" r:id="rId12"/>
    <p:sldId id="329" r:id="rId13"/>
    <p:sldId id="321" r:id="rId14"/>
    <p:sldId id="322" r:id="rId15"/>
    <p:sldId id="334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FD20784-4EB2-4399-B6DC-923003CFB2B7}">
          <p14:sldIdLst>
            <p14:sldId id="256"/>
            <p14:sldId id="332"/>
            <p14:sldId id="284"/>
            <p14:sldId id="297"/>
            <p14:sldId id="298"/>
            <p14:sldId id="340"/>
            <p14:sldId id="342"/>
            <p14:sldId id="339"/>
            <p14:sldId id="345"/>
            <p14:sldId id="343"/>
            <p14:sldId id="344"/>
            <p14:sldId id="329"/>
            <p14:sldId id="321"/>
            <p14:sldId id="322"/>
            <p14:sldId id="3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0" autoAdjust="0"/>
    <p:restoredTop sz="86357" autoAdjust="0"/>
  </p:normalViewPr>
  <p:slideViewPr>
    <p:cSldViewPr>
      <p:cViewPr>
        <p:scale>
          <a:sx n="75" d="100"/>
          <a:sy n="75" d="100"/>
        </p:scale>
        <p:origin x="-1656" y="-248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44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8"/>
    </p:cViewPr>
  </p:sorterViewPr>
  <p:notesViewPr>
    <p:cSldViewPr>
      <p:cViewPr varScale="1">
        <p:scale>
          <a:sx n="59" d="100"/>
          <a:sy n="59" d="100"/>
        </p:scale>
        <p:origin x="-339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F0B-E12F-44E1-A2CF-283496A6F54E}" type="datetimeFigureOut">
              <a:rPr lang="fr-FR" smtClean="0"/>
              <a:pPr/>
              <a:t>15/10/16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0B29A-A792-4BF0-8D14-56DA2503C50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185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BFCF-5256-49B1-9143-EC8B83028B53}" type="datetimeFigureOut">
              <a:rPr lang="fr-FR" smtClean="0"/>
              <a:pPr/>
              <a:t>15/10/16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DF95E-371F-441D-90E4-70957AB20CB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08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F95E-371F-441D-90E4-70957AB20CB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42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F95E-371F-441D-90E4-70957AB20CB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4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F95E-371F-441D-90E4-70957AB20CB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53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07609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15/10/16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4" y="404664"/>
            <a:ext cx="2236483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15/10/16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15/10/16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ZoneTexte 1"/>
          <p:cNvSpPr txBox="1"/>
          <p:nvPr userDrawn="1"/>
        </p:nvSpPr>
        <p:spPr>
          <a:xfrm>
            <a:off x="7452320" y="623731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36" y="6120540"/>
            <a:ext cx="1691680" cy="544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15/10/16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15/10/16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ZoneTexte 7"/>
          <p:cNvSpPr txBox="1"/>
          <p:nvPr userDrawn="1"/>
        </p:nvSpPr>
        <p:spPr>
          <a:xfrm>
            <a:off x="7452320" y="6237312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15/10/16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15/10/16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15/10/16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15/10/16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15/10/16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0B782F-52D4-4A4E-9773-DB092B36D1E1}" type="datetimeFigureOut">
              <a:rPr lang="fr-FR" smtClean="0"/>
              <a:pPr/>
              <a:t>15/10/16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F21DAC-93B9-4608-AB86-3448EB3385A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11646280"/>
              </p:ext>
            </p:extLst>
          </p:nvPr>
        </p:nvGraphicFramePr>
        <p:xfrm>
          <a:off x="7627827" y="6237312"/>
          <a:ext cx="536008" cy="35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1" name="Acrobat Document" r:id="rId14" imgW="1800000" imgH="1188000" progId="AcroExch.Document.11">
                  <p:embed/>
                </p:oleObj>
              </mc:Choice>
              <mc:Fallback>
                <p:oleObj name="Acrobat Document" r:id="rId14" imgW="1800000" imgH="1188000" progId="AcroExch.Document.11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827" y="6237312"/>
                        <a:ext cx="536008" cy="3537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hallenges-destination-entreprise.fr/wp-content/uploads/2011/01/CHALLENGE-groupe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291445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24936" cy="108012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1"/>
                </a:solidFill>
              </a:rPr>
              <a:t>Challenge Destination Entreprise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944216"/>
          </a:xfrm>
        </p:spPr>
        <p:txBody>
          <a:bodyPr>
            <a:normAutofit fontScale="85000" lnSpcReduction="10000"/>
          </a:bodyPr>
          <a:lstStyle/>
          <a:p>
            <a:r>
              <a:rPr lang="fr-FR" sz="6500" b="1" dirty="0" smtClean="0">
                <a:solidFill>
                  <a:schemeClr val="tx1"/>
                </a:solidFill>
              </a:rPr>
              <a:t>Lancement Corrèze</a:t>
            </a:r>
          </a:p>
          <a:p>
            <a:r>
              <a:rPr lang="fr-FR" sz="3300" b="1" dirty="0" smtClean="0">
                <a:solidFill>
                  <a:schemeClr val="tx1"/>
                </a:solidFill>
              </a:rPr>
              <a:t>Hôtel Marbot</a:t>
            </a:r>
          </a:p>
          <a:p>
            <a:r>
              <a:rPr lang="fr-FR" sz="3300" b="1" dirty="0" smtClean="0">
                <a:solidFill>
                  <a:schemeClr val="tx1"/>
                </a:solidFill>
              </a:rPr>
              <a:t>Mercredi 12 octobre 2016</a:t>
            </a:r>
          </a:p>
          <a:p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2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1268760"/>
            <a:ext cx="7408333" cy="525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/>
              <a:t>Analyse logique</a:t>
            </a:r>
          </a:p>
          <a:p>
            <a:r>
              <a:rPr lang="fr-FR" dirty="0"/>
              <a:t>Cohérence globale du projet, synthèse.                  20 points</a:t>
            </a:r>
          </a:p>
          <a:p>
            <a:r>
              <a:rPr lang="fr-FR" dirty="0"/>
              <a:t>Analyse &amp; positionnement / le marché.               </a:t>
            </a:r>
            <a:r>
              <a:rPr lang="fr-FR" dirty="0" smtClean="0"/>
              <a:t>    </a:t>
            </a:r>
            <a:r>
              <a:rPr lang="fr-FR" dirty="0"/>
              <a:t>10 points</a:t>
            </a:r>
          </a:p>
          <a:p>
            <a:r>
              <a:rPr lang="fr-FR" dirty="0"/>
              <a:t>Réalisme des éléments financiers.                       </a:t>
            </a:r>
            <a:r>
              <a:rPr lang="fr-FR" dirty="0" smtClean="0"/>
              <a:t>      </a:t>
            </a:r>
            <a:r>
              <a:rPr lang="fr-FR" dirty="0"/>
              <a:t>10 points</a:t>
            </a:r>
          </a:p>
          <a:p>
            <a:endParaRPr lang="fr-FR" sz="800" dirty="0"/>
          </a:p>
          <a:p>
            <a:pPr marL="0" indent="0">
              <a:buNone/>
            </a:pPr>
            <a:r>
              <a:rPr lang="fr-FR" b="1" dirty="0"/>
              <a:t>Créativité- Qualités artistiques</a:t>
            </a:r>
          </a:p>
          <a:p>
            <a:r>
              <a:rPr lang="fr-FR" dirty="0"/>
              <a:t>Degré d'innovation du produit ou service.          </a:t>
            </a:r>
            <a:r>
              <a:rPr lang="fr-FR" dirty="0" smtClean="0"/>
              <a:t>     </a:t>
            </a:r>
            <a:r>
              <a:rPr lang="fr-FR" dirty="0"/>
              <a:t>30 points</a:t>
            </a:r>
          </a:p>
          <a:p>
            <a:r>
              <a:rPr lang="fr-FR" dirty="0"/>
              <a:t>Qualité des visuels, originalité et cohérence</a:t>
            </a:r>
          </a:p>
          <a:p>
            <a:pPr marL="0" indent="0">
              <a:buNone/>
            </a:pPr>
            <a:r>
              <a:rPr lang="fr-FR" dirty="0"/>
              <a:t>    du plan de communication.                                 </a:t>
            </a:r>
            <a:r>
              <a:rPr lang="fr-FR" dirty="0" smtClean="0"/>
              <a:t>            </a:t>
            </a:r>
            <a:r>
              <a:rPr lang="fr-FR" dirty="0"/>
              <a:t>10 points</a:t>
            </a:r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b="1" dirty="0"/>
              <a:t>Présentation</a:t>
            </a:r>
          </a:p>
          <a:p>
            <a:r>
              <a:rPr lang="fr-FR" dirty="0"/>
              <a:t>Clarté , syntaxe, orthographe, propreté.                </a:t>
            </a:r>
            <a:r>
              <a:rPr lang="fr-FR" dirty="0" smtClean="0"/>
              <a:t>   </a:t>
            </a:r>
            <a:r>
              <a:rPr lang="fr-FR" dirty="0"/>
              <a:t>10 points</a:t>
            </a:r>
          </a:p>
          <a:p>
            <a:r>
              <a:rPr lang="fr-FR" dirty="0"/>
              <a:t>Respect des consignes (taille des dossiers,</a:t>
            </a:r>
          </a:p>
          <a:p>
            <a:pPr marL="0" indent="0">
              <a:buNone/>
            </a:pPr>
            <a:r>
              <a:rPr lang="fr-FR" dirty="0"/>
              <a:t>    taille des annexes, photo de l'équipe).               </a:t>
            </a:r>
            <a:r>
              <a:rPr lang="fr-FR" dirty="0" smtClean="0"/>
              <a:t>        </a:t>
            </a:r>
            <a:r>
              <a:rPr lang="fr-FR" dirty="0"/>
              <a:t>10 points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sz="4900" b="1" dirty="0" smtClean="0"/>
              <a:t>2- </a:t>
            </a:r>
            <a:r>
              <a:rPr lang="fr-FR" sz="4900" b="1" dirty="0"/>
              <a:t>La grille de notation</a:t>
            </a:r>
            <a:br>
              <a:rPr lang="fr-FR" sz="4900" b="1" dirty="0"/>
            </a:br>
            <a:r>
              <a:rPr lang="fr-FR" sz="1200" b="1" dirty="0" smtClean="0"/>
              <a:t>.</a:t>
            </a:r>
            <a:r>
              <a:rPr lang="fr-FR" sz="3600" b="1" dirty="0" smtClean="0">
                <a:solidFill>
                  <a:srgbClr val="0000FF"/>
                </a:solidFill>
              </a:rPr>
              <a:t>L’écrit </a:t>
            </a:r>
            <a:r>
              <a:rPr lang="fr-FR" sz="3600" b="1" dirty="0">
                <a:solidFill>
                  <a:srgbClr val="0000FF"/>
                </a:solidFill>
              </a:rPr>
              <a:t>sur 100 points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95304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1" y="1268760"/>
            <a:ext cx="8568952" cy="5112568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Analyse logique</a:t>
            </a:r>
          </a:p>
          <a:p>
            <a:r>
              <a:rPr lang="fr-FR" dirty="0"/>
              <a:t>La présentation est argumentée et </a:t>
            </a:r>
            <a:r>
              <a:rPr lang="fr-FR" dirty="0" smtClean="0"/>
              <a:t>les arguments sont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de </a:t>
            </a:r>
            <a:r>
              <a:rPr lang="fr-FR" dirty="0"/>
              <a:t>qualité.                                        </a:t>
            </a:r>
            <a:r>
              <a:rPr lang="fr-FR" dirty="0" smtClean="0"/>
              <a:t>                                                     </a:t>
            </a:r>
            <a:r>
              <a:rPr lang="fr-FR" dirty="0"/>
              <a:t>20 points</a:t>
            </a:r>
          </a:p>
          <a:p>
            <a:r>
              <a:rPr lang="fr-FR" dirty="0"/>
              <a:t>Les réponses aux questions posées </a:t>
            </a:r>
            <a:r>
              <a:rPr lang="fr-FR" dirty="0" smtClean="0"/>
              <a:t>sont appropriées </a:t>
            </a:r>
            <a:r>
              <a:rPr lang="fr-FR" dirty="0"/>
              <a:t>et convaincantes.                              </a:t>
            </a:r>
            <a:r>
              <a:rPr lang="fr-FR" dirty="0" smtClean="0"/>
              <a:t>                                                       </a:t>
            </a:r>
            <a:r>
              <a:rPr lang="fr-FR" dirty="0"/>
              <a:t>20 points</a:t>
            </a:r>
          </a:p>
          <a:p>
            <a:endParaRPr lang="fr-FR" sz="800" dirty="0"/>
          </a:p>
          <a:p>
            <a:r>
              <a:rPr lang="fr-FR" b="1" dirty="0"/>
              <a:t>Créativité- Qualités artistiques</a:t>
            </a:r>
            <a:endParaRPr lang="fr-FR" dirty="0"/>
          </a:p>
          <a:p>
            <a:r>
              <a:rPr lang="fr-FR" dirty="0"/>
              <a:t>La présentation a captivé l’auditoire.            </a:t>
            </a:r>
            <a:r>
              <a:rPr lang="fr-FR" dirty="0" smtClean="0"/>
              <a:t>                                </a:t>
            </a:r>
            <a:r>
              <a:rPr lang="fr-FR" dirty="0"/>
              <a:t>10 points</a:t>
            </a:r>
          </a:p>
          <a:p>
            <a:r>
              <a:rPr lang="fr-FR" dirty="0"/>
              <a:t>La présentation était originale                                   </a:t>
            </a:r>
            <a:r>
              <a:rPr lang="fr-FR" dirty="0" smtClean="0"/>
              <a:t>                      </a:t>
            </a:r>
            <a:r>
              <a:rPr lang="fr-FR" dirty="0"/>
              <a:t>10 points</a:t>
            </a:r>
          </a:p>
          <a:p>
            <a:r>
              <a:rPr lang="fr-FR" dirty="0"/>
              <a:t>L’oral a permis de démontrer que le </a:t>
            </a:r>
            <a:r>
              <a:rPr lang="fr-FR" dirty="0" smtClean="0"/>
              <a:t>produit ou </a:t>
            </a:r>
            <a:r>
              <a:rPr lang="fr-FR" dirty="0"/>
              <a:t>le </a:t>
            </a:r>
            <a:r>
              <a:rPr lang="fr-FR" dirty="0" smtClean="0"/>
              <a:t>service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présenté </a:t>
            </a:r>
            <a:r>
              <a:rPr lang="fr-FR" dirty="0"/>
              <a:t>est innovant.                          </a:t>
            </a:r>
            <a:r>
              <a:rPr lang="fr-FR" dirty="0" smtClean="0"/>
              <a:t>                                             </a:t>
            </a:r>
            <a:r>
              <a:rPr lang="fr-FR" dirty="0"/>
              <a:t>20 points</a:t>
            </a:r>
          </a:p>
          <a:p>
            <a:endParaRPr lang="fr-FR" sz="800" dirty="0"/>
          </a:p>
          <a:p>
            <a:r>
              <a:rPr lang="fr-FR" b="1" dirty="0"/>
              <a:t>Présentation</a:t>
            </a:r>
            <a:endParaRPr lang="fr-FR" dirty="0"/>
          </a:p>
          <a:p>
            <a:r>
              <a:rPr lang="fr-FR" dirty="0"/>
              <a:t>Respect du temps imparti.                      </a:t>
            </a:r>
            <a:r>
              <a:rPr lang="fr-FR" dirty="0" smtClean="0"/>
              <a:t>                                          </a:t>
            </a:r>
            <a:r>
              <a:rPr lang="fr-FR" dirty="0"/>
              <a:t>10 points</a:t>
            </a:r>
          </a:p>
          <a:p>
            <a:r>
              <a:rPr lang="fr-FR" dirty="0"/>
              <a:t>Qualité de la prise de parole (posture, </a:t>
            </a:r>
            <a:r>
              <a:rPr lang="fr-FR" dirty="0" smtClean="0"/>
              <a:t>volume de </a:t>
            </a:r>
            <a:r>
              <a:rPr lang="fr-FR" dirty="0"/>
              <a:t>la </a:t>
            </a:r>
            <a:r>
              <a:rPr lang="fr-FR" dirty="0" smtClean="0"/>
              <a:t>voix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dirty="0"/>
              <a:t>qualité de langage).                                  </a:t>
            </a:r>
            <a:r>
              <a:rPr lang="fr-FR" dirty="0" smtClean="0"/>
              <a:t>                                           </a:t>
            </a:r>
            <a:r>
              <a:rPr lang="fr-FR" dirty="0"/>
              <a:t>10 points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2- </a:t>
            </a:r>
            <a:r>
              <a:rPr lang="fr-FR" sz="4000" b="1" dirty="0"/>
              <a:t>La grille de notation</a:t>
            </a:r>
            <a:r>
              <a:rPr lang="fr-FR" sz="8000" b="1" dirty="0"/>
              <a:t/>
            </a:r>
            <a:br>
              <a:rPr lang="fr-FR" sz="8000" b="1" dirty="0"/>
            </a:br>
            <a:r>
              <a:rPr lang="fr-FR" sz="3200" b="1" dirty="0">
                <a:solidFill>
                  <a:srgbClr val="0000FF"/>
                </a:solidFill>
              </a:rPr>
              <a:t>L’oral sur 100 points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18814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47525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4800" b="1" kern="150" dirty="0"/>
              <a:t>Sébastien MARTINEZ</a:t>
            </a:r>
          </a:p>
          <a:p>
            <a:pPr marL="0" indent="0" algn="ctr">
              <a:buNone/>
            </a:pPr>
            <a:r>
              <a:rPr lang="fr-FR" sz="3000" b="1" kern="150" dirty="0" smtClean="0"/>
              <a:t>parrain 2016-2017 </a:t>
            </a:r>
          </a:p>
          <a:p>
            <a:pPr marL="0" indent="0" algn="ctr">
              <a:buNone/>
            </a:pPr>
            <a:r>
              <a:rPr lang="fr-FR" sz="1400" b="1" kern="150" dirty="0" smtClean="0"/>
              <a:t>. </a:t>
            </a:r>
          </a:p>
          <a:p>
            <a:pPr marL="0" indent="0">
              <a:buNone/>
            </a:pPr>
            <a:r>
              <a:rPr lang="fr-FR" sz="2800" b="1" kern="150" dirty="0" smtClean="0"/>
              <a:t>Champion de France de la mémoire</a:t>
            </a:r>
          </a:p>
          <a:p>
            <a:r>
              <a:rPr lang="fr-FR" sz="2800" dirty="0"/>
              <a:t>Comment apprendre par cœur ?</a:t>
            </a:r>
          </a:p>
          <a:p>
            <a:r>
              <a:rPr lang="fr-FR" sz="2800" dirty="0"/>
              <a:t>Comment apprendre à apprendre ?</a:t>
            </a:r>
          </a:p>
          <a:p>
            <a:r>
              <a:rPr lang="fr-FR" sz="2800" dirty="0"/>
              <a:t>Comment travailler efficacement </a:t>
            </a:r>
            <a:r>
              <a:rPr lang="fr-FR" sz="2800" dirty="0" smtClean="0"/>
              <a:t>?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r>
              <a:rPr lang="fr-FR" sz="3000" i="1" dirty="0" smtClean="0"/>
              <a:t>«</a:t>
            </a:r>
            <a:r>
              <a:rPr lang="fr-FR" sz="3000" i="1" dirty="0"/>
              <a:t> Chacun pense à changer le monde</a:t>
            </a:r>
            <a:r>
              <a:rPr lang="fr-FR" sz="3000" i="1" dirty="0" smtClean="0"/>
              <a:t>,</a:t>
            </a:r>
          </a:p>
          <a:p>
            <a:pPr marL="0" indent="0">
              <a:buNone/>
            </a:pPr>
            <a:r>
              <a:rPr lang="fr-FR" sz="3000" i="1" dirty="0" smtClean="0"/>
              <a:t> </a:t>
            </a:r>
            <a:r>
              <a:rPr lang="fr-FR" sz="3000" i="1" dirty="0"/>
              <a:t>mais personne ne pense à se </a:t>
            </a:r>
            <a:r>
              <a:rPr lang="fr-FR" sz="3000" i="1" dirty="0" smtClean="0"/>
              <a:t>changer</a:t>
            </a:r>
          </a:p>
          <a:p>
            <a:pPr marL="0" indent="0">
              <a:buNone/>
            </a:pPr>
            <a:r>
              <a:rPr lang="fr-FR" sz="3000" i="1" dirty="0" smtClean="0"/>
              <a:t> </a:t>
            </a:r>
            <a:r>
              <a:rPr lang="fr-FR" sz="3000" i="1" dirty="0"/>
              <a:t>soi-</a:t>
            </a:r>
            <a:r>
              <a:rPr lang="fr-FR" sz="3000" i="1" dirty="0" smtClean="0"/>
              <a:t>même » Tolstoï</a:t>
            </a:r>
            <a:endParaRPr lang="fr-FR" sz="3000" b="1" i="1" kern="150" dirty="0" smtClean="0"/>
          </a:p>
          <a:p>
            <a:pPr marL="0" indent="0" algn="r">
              <a:buNone/>
            </a:pPr>
            <a:r>
              <a:rPr lang="fr-FR" sz="900" kern="150" dirty="0" smtClean="0"/>
              <a:t>Source : page officielle - Facebook</a:t>
            </a:r>
            <a:endParaRPr lang="fr-FR" sz="900" kern="15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kern="150" dirty="0" smtClean="0"/>
              <a:t>Lancement des Challenges Limousins</a:t>
            </a:r>
            <a:r>
              <a:rPr lang="fr-FR" kern="150" dirty="0" smtClean="0">
                <a:solidFill>
                  <a:srgbClr val="943634"/>
                </a:solidFill>
                <a:latin typeface="Cambria"/>
                <a:ea typeface="SimSun"/>
                <a:cs typeface="Tahoma"/>
              </a:rPr>
              <a:t/>
            </a:r>
            <a:br>
              <a:rPr lang="fr-FR" kern="150" dirty="0" smtClean="0">
                <a:solidFill>
                  <a:srgbClr val="943634"/>
                </a:solidFill>
                <a:latin typeface="Cambria"/>
                <a:ea typeface="SimSun"/>
                <a:cs typeface="Tahoma"/>
              </a:rPr>
            </a:br>
            <a:r>
              <a:rPr lang="fr-FR" sz="3100" kern="150" dirty="0" smtClean="0"/>
              <a:t>Lundi 3 </a:t>
            </a:r>
            <a:r>
              <a:rPr lang="fr-FR" sz="3100" kern="150" dirty="0"/>
              <a:t>octobre </a:t>
            </a:r>
            <a:r>
              <a:rPr lang="fr-FR" sz="3100" kern="150" dirty="0" smtClean="0"/>
              <a:t>2016 à </a:t>
            </a:r>
            <a:r>
              <a:rPr lang="fr-FR" sz="3100" kern="150" dirty="0"/>
              <a:t>Limoges</a:t>
            </a:r>
            <a:r>
              <a:rPr lang="fr-FR" kern="150" dirty="0">
                <a:solidFill>
                  <a:srgbClr val="943634"/>
                </a:solidFill>
                <a:latin typeface="Cambria"/>
                <a:ea typeface="SimSun"/>
                <a:cs typeface="Tahoma"/>
              </a:rPr>
              <a:t/>
            </a:r>
            <a:br>
              <a:rPr lang="fr-FR" kern="150" dirty="0">
                <a:solidFill>
                  <a:srgbClr val="943634"/>
                </a:solidFill>
                <a:latin typeface="Cambria"/>
                <a:ea typeface="SimSun"/>
                <a:cs typeface="Tahoma"/>
              </a:rPr>
            </a:br>
            <a:endParaRPr lang="fr-FR" dirty="0"/>
          </a:p>
        </p:txBody>
      </p:sp>
      <p:pic>
        <p:nvPicPr>
          <p:cNvPr id="4" name="Image 3" descr="sebastien-martinez-large-225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71" y="3048000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9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GRANDES DATES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9592" y="1412776"/>
            <a:ext cx="7408333" cy="4824536"/>
          </a:xfrm>
        </p:spPr>
        <p:txBody>
          <a:bodyPr>
            <a:normAutofit/>
          </a:bodyPr>
          <a:lstStyle/>
          <a:p>
            <a:r>
              <a:rPr lang="fr-FR" b="1" dirty="0"/>
              <a:t>Mercredi 12 Octobre 2016 :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 smtClean="0"/>
              <a:t>    </a:t>
            </a:r>
            <a:r>
              <a:rPr lang="fr-FR" b="1" dirty="0" smtClean="0"/>
              <a:t>LANCEMENT CHALLENGE </a:t>
            </a:r>
            <a:r>
              <a:rPr lang="fr-FR" b="1" dirty="0"/>
              <a:t>CORREZE</a:t>
            </a:r>
          </a:p>
          <a:p>
            <a:pPr marL="0" indent="0">
              <a:buNone/>
            </a:pPr>
            <a:r>
              <a:rPr lang="fr-FR" dirty="0" smtClean="0"/>
              <a:t>    Conseil </a:t>
            </a:r>
            <a:r>
              <a:rPr lang="fr-FR" dirty="0"/>
              <a:t>Départemental Marbot   Tulle</a:t>
            </a:r>
          </a:p>
          <a:p>
            <a:pPr marL="0" indent="0">
              <a:buNone/>
            </a:pPr>
            <a:endParaRPr lang="fr-FR" sz="900" dirty="0"/>
          </a:p>
          <a:p>
            <a:r>
              <a:rPr lang="fr-FR" b="1" dirty="0"/>
              <a:t>Jeudi 8 Décembre: J’INNOVERAI </a:t>
            </a:r>
            <a:r>
              <a:rPr lang="fr-FR" dirty="0"/>
              <a:t>Brive</a:t>
            </a:r>
          </a:p>
          <a:p>
            <a:pPr marL="0" indent="0">
              <a:buNone/>
            </a:pPr>
            <a:endParaRPr lang="fr-FR" sz="900" dirty="0"/>
          </a:p>
          <a:p>
            <a:r>
              <a:rPr lang="fr-FR" b="1" dirty="0"/>
              <a:t>Mercredi 11 Janvier </a:t>
            </a:r>
            <a:r>
              <a:rPr lang="fr-FR" b="1" dirty="0" smtClean="0"/>
              <a:t>2017:</a:t>
            </a:r>
            <a:r>
              <a:rPr lang="fr-FR" dirty="0" smtClean="0"/>
              <a:t> </a:t>
            </a:r>
            <a:r>
              <a:rPr lang="fr-FR" dirty="0"/>
              <a:t>CALAGE  </a:t>
            </a:r>
            <a:r>
              <a:rPr lang="fr-FR" dirty="0" err="1"/>
              <a:t>PréBac</a:t>
            </a:r>
            <a:r>
              <a:rPr lang="fr-FR" dirty="0"/>
              <a:t> </a:t>
            </a:r>
            <a:r>
              <a:rPr lang="fr-FR" dirty="0" smtClean="0"/>
              <a:t>- Brive</a:t>
            </a:r>
            <a:endParaRPr lang="fr-FR" dirty="0"/>
          </a:p>
          <a:p>
            <a:pPr marL="0" indent="0">
              <a:buNone/>
            </a:pPr>
            <a:endParaRPr lang="fr-FR" sz="800" dirty="0"/>
          </a:p>
          <a:p>
            <a:r>
              <a:rPr lang="fr-FR" b="1" dirty="0"/>
              <a:t>Jeudi 11 Mai 2017 :</a:t>
            </a:r>
            <a:r>
              <a:rPr lang="fr-FR" dirty="0"/>
              <a:t>  </a:t>
            </a:r>
          </a:p>
          <a:p>
            <a:pPr marL="0" indent="0">
              <a:buNone/>
            </a:pPr>
            <a:r>
              <a:rPr lang="fr-FR" dirty="0" smtClean="0"/>
              <a:t>  </a:t>
            </a:r>
            <a:r>
              <a:rPr lang="fr-FR" b="1" dirty="0" smtClean="0"/>
              <a:t>FINALES </a:t>
            </a:r>
            <a:r>
              <a:rPr lang="fr-FR" b="1" dirty="0"/>
              <a:t>CORREZE </a:t>
            </a:r>
            <a:r>
              <a:rPr lang="fr-FR" dirty="0" smtClean="0"/>
              <a:t>GRAINES–PRE- POST BAC   </a:t>
            </a:r>
            <a:r>
              <a:rPr lang="fr-FR" dirty="0"/>
              <a:t>CCI Brive</a:t>
            </a:r>
          </a:p>
          <a:p>
            <a:pPr marL="0" indent="0">
              <a:buNone/>
            </a:pPr>
            <a:endParaRPr lang="fr-FR" sz="800" dirty="0"/>
          </a:p>
          <a:p>
            <a:r>
              <a:rPr lang="fr-FR" b="1" dirty="0"/>
              <a:t>Jeudi 1er Juin 2017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     </a:t>
            </a:r>
            <a:r>
              <a:rPr lang="fr-FR" b="1" dirty="0" smtClean="0"/>
              <a:t>FINALE </a:t>
            </a:r>
            <a:r>
              <a:rPr lang="fr-FR" b="1" dirty="0"/>
              <a:t>REGIONALE</a:t>
            </a:r>
            <a:r>
              <a:rPr lang="fr-FR" dirty="0"/>
              <a:t>   Projets CLE   </a:t>
            </a:r>
            <a:r>
              <a:rPr lang="fr-FR" dirty="0" err="1" smtClean="0"/>
              <a:t>Lensil</a:t>
            </a:r>
            <a:r>
              <a:rPr lang="fr-FR" dirty="0" smtClean="0"/>
              <a:t>   Limoges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62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36704"/>
          </a:xfrm>
        </p:spPr>
        <p:txBody>
          <a:bodyPr>
            <a:noAutofit/>
          </a:bodyPr>
          <a:lstStyle/>
          <a:p>
            <a:r>
              <a:rPr lang="fr-FR" sz="3000" b="1" dirty="0" smtClean="0"/>
              <a:t>Finale </a:t>
            </a:r>
            <a:r>
              <a:rPr lang="fr-FR" sz="3000" b="1" dirty="0"/>
              <a:t>Corrèze des Challenges </a:t>
            </a:r>
            <a:r>
              <a:rPr lang="fr-FR" sz="3000" b="1" dirty="0" smtClean="0"/>
              <a:t>–Jeudi 11 mai 2017</a:t>
            </a:r>
            <a:endParaRPr lang="fr-FR" sz="3000" b="1" dirty="0"/>
          </a:p>
        </p:txBody>
      </p:sp>
      <p:sp>
        <p:nvSpPr>
          <p:cNvPr id="5" name="Titre 11"/>
          <p:cNvSpPr txBox="1">
            <a:spLocks/>
          </p:cNvSpPr>
          <p:nvPr/>
        </p:nvSpPr>
        <p:spPr>
          <a:xfrm>
            <a:off x="632942" y="1124744"/>
            <a:ext cx="79312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243612" cy="2829075"/>
          </a:xfr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60" y="3429000"/>
            <a:ext cx="4680032" cy="3119465"/>
          </a:xfrm>
          <a:prstGeom prst="rect">
            <a:avLst/>
          </a:prstGeom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2" y="5153090"/>
            <a:ext cx="2251837" cy="150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5"/>
            <a:ext cx="2951980" cy="19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1969890" cy="131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02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s’inscrire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312368"/>
          </a:xfrm>
        </p:spPr>
        <p:txBody>
          <a:bodyPr>
            <a:normAutofit/>
          </a:bodyPr>
          <a:lstStyle/>
          <a:p>
            <a:r>
              <a:rPr lang="fr-FR" sz="3500" dirty="0" smtClean="0"/>
              <a:t>Enregistrements</a:t>
            </a:r>
            <a:r>
              <a:rPr lang="fr-FR" sz="3500" dirty="0"/>
              <a:t> </a:t>
            </a:r>
            <a:r>
              <a:rPr lang="fr-FR" sz="3500" dirty="0" smtClean="0"/>
              <a:t>ouverts</a:t>
            </a:r>
            <a:endParaRPr lang="fr-FR" dirty="0" smtClean="0"/>
          </a:p>
          <a:p>
            <a:r>
              <a:rPr lang="fr-FR" sz="3200" b="1" dirty="0" smtClean="0"/>
              <a:t>Contact:</a:t>
            </a:r>
            <a:r>
              <a:rPr lang="fr-FR" dirty="0" smtClean="0"/>
              <a:t> Association Limousine des Challenges : </a:t>
            </a:r>
          </a:p>
          <a:p>
            <a:pPr marL="0" indent="0" algn="ctr">
              <a:buNone/>
            </a:pPr>
            <a:r>
              <a:rPr lang="fr-FR" b="1" dirty="0" smtClean="0"/>
              <a:t>Guy TRONCAL</a:t>
            </a:r>
            <a:endParaRPr lang="fr-FR" b="1" dirty="0"/>
          </a:p>
          <a:p>
            <a:pPr marL="0" indent="0" algn="ctr">
              <a:buNone/>
            </a:pPr>
            <a:r>
              <a:rPr lang="fr-FR" dirty="0" smtClean="0"/>
              <a:t>coordinateur du Challenge </a:t>
            </a:r>
            <a:r>
              <a:rPr lang="fr-FR" dirty="0"/>
              <a:t>en Corrèze</a:t>
            </a:r>
          </a:p>
          <a:p>
            <a:pPr marL="0" indent="0" algn="ctr">
              <a:buNone/>
            </a:pPr>
            <a:r>
              <a:rPr lang="fr-FR" dirty="0" err="1"/>
              <a:t>g</a:t>
            </a:r>
            <a:r>
              <a:rPr lang="fr-FR" dirty="0" err="1" smtClean="0"/>
              <a:t>uy.troncal@</a:t>
            </a:r>
            <a:r>
              <a:rPr lang="fr-FR" dirty="0" err="1"/>
              <a:t>leschallenges.com</a:t>
            </a:r>
            <a:endParaRPr lang="fr-FR" dirty="0"/>
          </a:p>
          <a:p>
            <a:pPr marL="0" indent="0" algn="ctr">
              <a:buNone/>
            </a:pPr>
            <a:r>
              <a:rPr lang="fr-FR" dirty="0"/>
              <a:t>Tél. 05 55 87 08 43 - 06 80 </a:t>
            </a:r>
            <a:r>
              <a:rPr lang="fr-FR" dirty="0" smtClean="0"/>
              <a:t>28 37 62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665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55576" y="1916832"/>
            <a:ext cx="7844408" cy="2664296"/>
          </a:xfrm>
        </p:spPr>
        <p:txBody>
          <a:bodyPr>
            <a:normAutofit/>
          </a:bodyPr>
          <a:lstStyle/>
          <a:p>
            <a:r>
              <a:rPr lang="fr-FR" sz="4800" dirty="0" smtClean="0"/>
              <a:t>En quoi consiste</a:t>
            </a:r>
            <a:br>
              <a:rPr lang="fr-FR" sz="4800" dirty="0" smtClean="0"/>
            </a:br>
            <a:r>
              <a:rPr lang="fr-FR" sz="4800" dirty="0" smtClean="0"/>
              <a:t> le Challenge</a:t>
            </a:r>
            <a:br>
              <a:rPr lang="fr-FR" sz="4800" dirty="0" smtClean="0"/>
            </a:br>
            <a:r>
              <a:rPr lang="fr-FR" sz="4800" dirty="0" smtClean="0"/>
              <a:t>Destination Entreprise ?</a:t>
            </a:r>
            <a:endParaRPr lang="fr-FR" sz="4800" dirty="0"/>
          </a:p>
        </p:txBody>
      </p:sp>
      <p:pic>
        <p:nvPicPr>
          <p:cNvPr id="2" name="Image 1" descr="logo challe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8"/>
            <a:ext cx="39348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7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55576" y="1628800"/>
            <a:ext cx="7408333" cy="4464496"/>
          </a:xfrm>
        </p:spPr>
        <p:txBody>
          <a:bodyPr>
            <a:normAutofit fontScale="92500" lnSpcReduction="10000"/>
          </a:bodyPr>
          <a:lstStyle/>
          <a:p>
            <a:r>
              <a:rPr lang="fr-FR" sz="3500" b="1" dirty="0" smtClean="0">
                <a:solidFill>
                  <a:schemeClr val="tx2">
                    <a:lumMod val="75000"/>
                  </a:schemeClr>
                </a:solidFill>
              </a:rPr>
              <a:t>Créer </a:t>
            </a:r>
            <a:r>
              <a:rPr lang="fr-FR" sz="3500" b="1" u="sng" dirty="0" smtClean="0">
                <a:solidFill>
                  <a:schemeClr val="tx2">
                    <a:lumMod val="75000"/>
                  </a:schemeClr>
                </a:solidFill>
              </a:rPr>
              <a:t>votre</a:t>
            </a:r>
            <a:r>
              <a:rPr lang="fr-FR" sz="3500" b="1" dirty="0" smtClean="0">
                <a:solidFill>
                  <a:schemeClr val="tx2">
                    <a:lumMod val="75000"/>
                  </a:schemeClr>
                </a:solidFill>
              </a:rPr>
              <a:t> équipe</a:t>
            </a:r>
          </a:p>
          <a:p>
            <a:r>
              <a:rPr lang="fr-FR" sz="3500" b="1" dirty="0" smtClean="0">
                <a:solidFill>
                  <a:schemeClr val="tx2">
                    <a:lumMod val="75000"/>
                  </a:schemeClr>
                </a:solidFill>
              </a:rPr>
              <a:t>Trouver une idée innovante</a:t>
            </a:r>
          </a:p>
          <a:p>
            <a:r>
              <a:rPr lang="fr-FR" sz="3500" b="1" dirty="0" smtClean="0">
                <a:solidFill>
                  <a:schemeClr val="tx2">
                    <a:lumMod val="75000"/>
                  </a:schemeClr>
                </a:solidFill>
              </a:rPr>
              <a:t>Créer </a:t>
            </a:r>
            <a:r>
              <a:rPr lang="fr-FR" sz="3500" b="1" u="sng" dirty="0">
                <a:solidFill>
                  <a:schemeClr val="tx2">
                    <a:lumMod val="75000"/>
                  </a:schemeClr>
                </a:solidFill>
              </a:rPr>
              <a:t>votre</a:t>
            </a:r>
            <a:r>
              <a:rPr lang="fr-FR" sz="3500" b="1" dirty="0">
                <a:solidFill>
                  <a:schemeClr val="tx2">
                    <a:lumMod val="75000"/>
                  </a:schemeClr>
                </a:solidFill>
              </a:rPr>
              <a:t> entreprise </a:t>
            </a:r>
            <a:r>
              <a:rPr lang="fr-FR" sz="3500" b="1" dirty="0" smtClean="0">
                <a:solidFill>
                  <a:schemeClr val="tx2">
                    <a:lumMod val="75000"/>
                  </a:schemeClr>
                </a:solidFill>
              </a:rPr>
              <a:t>virtuelle</a:t>
            </a:r>
          </a:p>
          <a:p>
            <a:r>
              <a:rPr lang="fr-FR" sz="3500" b="1" dirty="0" smtClean="0">
                <a:solidFill>
                  <a:schemeClr val="tx2">
                    <a:lumMod val="75000"/>
                  </a:schemeClr>
                </a:solidFill>
              </a:rPr>
              <a:t>Voir « si ça marche »</a:t>
            </a:r>
          </a:p>
          <a:p>
            <a:pPr marL="0" indent="0">
              <a:buNone/>
            </a:pP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dirty="0" smtClean="0"/>
              <a:t>Jeu – Concours et aventure collective </a:t>
            </a:r>
          </a:p>
          <a:p>
            <a:pPr marL="0" indent="0">
              <a:buNone/>
            </a:pPr>
            <a:r>
              <a:rPr lang="fr-FR" dirty="0" smtClean="0"/>
              <a:t>Pour les lycéens et étudiants de la Corrèze toutes disciplines confondues</a:t>
            </a:r>
          </a:p>
          <a:p>
            <a:pPr lvl="1"/>
            <a:r>
              <a:rPr lang="fr-FR" dirty="0" smtClean="0"/>
              <a:t>Pré bac</a:t>
            </a:r>
          </a:p>
          <a:p>
            <a:pPr lvl="1"/>
            <a:r>
              <a:rPr lang="fr-FR" dirty="0" smtClean="0"/>
              <a:t>Post bac</a:t>
            </a:r>
          </a:p>
          <a:p>
            <a:endParaRPr lang="fr-FR" sz="2600" b="1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52728"/>
          </a:xfrm>
        </p:spPr>
        <p:txBody>
          <a:bodyPr>
            <a:normAutofit/>
          </a:bodyPr>
          <a:lstStyle/>
          <a:p>
            <a:r>
              <a:rPr lang="fr-FR" sz="5400" dirty="0" smtClean="0"/>
              <a:t>Le Challenge c’est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36197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076056" y="3717032"/>
            <a:ext cx="3348360" cy="2304255"/>
          </a:xfrm>
        </p:spPr>
        <p:txBody>
          <a:bodyPr>
            <a:normAutofit lnSpcReduction="10000"/>
          </a:bodyPr>
          <a:lstStyle/>
          <a:p>
            <a:r>
              <a:rPr lang="fr-FR" sz="2800" b="1" dirty="0" smtClean="0"/>
              <a:t>Equipe constituée de 3 à 4 personnes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Issues d’une même classe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Formez une équipe</a:t>
            </a:r>
            <a:endParaRPr lang="fr-FR" dirty="0"/>
          </a:p>
        </p:txBody>
      </p:sp>
      <p:pic>
        <p:nvPicPr>
          <p:cNvPr id="3074" name="Picture 2" descr="http://www.challenges-destination-entreprise.fr/wp-content/uploads/2011/01/CHALLENGE-group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71" y="1628800"/>
            <a:ext cx="358405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55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Trouvez une idée… innovante !</a:t>
            </a:r>
            <a:endParaRPr lang="fr-FR" dirty="0"/>
          </a:p>
        </p:txBody>
      </p:sp>
      <p:pic>
        <p:nvPicPr>
          <p:cNvPr id="1027" name="Picture 3" descr="C:\Documents and Settings\Utilisateur\Local Settings\Temporary Internet Files\Content.IE5\615HS9RH\MC91022166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57192"/>
            <a:ext cx="2021639" cy="151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tilisateur\Local Settings\Temporary Internet Files\Content.IE5\XIOFQN3S\MC90043250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96" y="5119544"/>
            <a:ext cx="1007477" cy="10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tilisateur\Local Settings\Temporary Internet Files\Content.IE5\1H0X23EK\MC90033233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07" y="5229200"/>
            <a:ext cx="1604605" cy="14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tilisateur\Local Settings\Temporary Internet Files\Content.IE5\0QQC4H95\MP90044277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643">
            <a:off x="801939" y="1382557"/>
            <a:ext cx="2041224" cy="136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hoto-libre.fr/business/110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311660"/>
            <a:ext cx="1644596" cy="123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8" cstate="print"/>
          <a:srcRect t="14604" b="14563"/>
          <a:stretch>
            <a:fillRect/>
          </a:stretch>
        </p:blipFill>
        <p:spPr bwMode="auto">
          <a:xfrm>
            <a:off x="6386441" y="3432079"/>
            <a:ext cx="2219539" cy="157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9607" y="1539280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41" y="3573247"/>
            <a:ext cx="28575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http://tse2.mm.bing.net/th?id=JN.eV9s%2fbaCtUqtIe9Sfuq%2fnA&amp;pid=15.1&amp;P=0&amp;w=300&amp;h=3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7" y="3256446"/>
            <a:ext cx="2030427" cy="162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Chine : le commerce en ligne en pleine explos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08112"/>
            <a:ext cx="2497460" cy="131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05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574675" y="6021388"/>
            <a:ext cx="8569325" cy="455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600" dirty="0"/>
              <a:t>Document protégé au titre du droit d’auteur par l'Association Limousine des</a:t>
            </a:r>
            <a:r>
              <a:rPr lang="fr-FR" sz="1400" dirty="0"/>
              <a:t> Challenges                                                                                                 </a:t>
            </a:r>
            <a:r>
              <a:rPr lang="fr-FR" dirty="0"/>
              <a:t>MAJ : 28/08/2015</a:t>
            </a:r>
          </a:p>
        </p:txBody>
      </p:sp>
      <p:sp>
        <p:nvSpPr>
          <p:cNvPr id="5" name="Ellipse 4"/>
          <p:cNvSpPr>
            <a:spLocks noChangeArrowheads="1"/>
          </p:cNvSpPr>
          <p:nvPr/>
        </p:nvSpPr>
        <p:spPr bwMode="auto">
          <a:xfrm>
            <a:off x="341313" y="3470275"/>
            <a:ext cx="2519362" cy="1382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FR" sz="1600" b="1">
                <a:solidFill>
                  <a:schemeClr val="tx1"/>
                </a:solidFill>
                <a:latin typeface="Lucida Sans Unicode" charset="0"/>
              </a:rPr>
              <a:t>« l’innovation, c’est une idée originale qui a réussi »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0" y="3711575"/>
            <a:ext cx="3887788" cy="792163"/>
          </a:xfrm>
          <a:solidFill>
            <a:schemeClr val="bg1"/>
          </a:solidFill>
          <a:ln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91440" tIns="45720" rIns="91440" bIns="45720">
            <a:normAutofit fontScale="62500" lnSpcReduction="20000"/>
          </a:bodyPr>
          <a:lstStyle/>
          <a:p>
            <a:pPr marL="0" indent="0" eaLnBrk="1" hangingPunct="1">
              <a:spcBef>
                <a:spcPct val="0"/>
              </a:spcBef>
            </a:pPr>
            <a:r>
              <a:rPr lang="fr-FR">
                <a:solidFill>
                  <a:schemeClr val="accent2"/>
                </a:solidFill>
                <a:latin typeface="Lucida Sans Unicode" charset="0"/>
              </a:rPr>
              <a:t>Voie 2 « connectée et collaborative »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fr-FR" i="1">
                <a:solidFill>
                  <a:schemeClr val="tx1"/>
                </a:solidFill>
                <a:latin typeface="Lucida Sans Unicode" charset="0"/>
              </a:rPr>
              <a:t>ex. : un site de partage de véhicules ou d’appartement</a:t>
            </a:r>
          </a:p>
        </p:txBody>
      </p: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3027363" y="2420938"/>
            <a:ext cx="5432425" cy="1109662"/>
            <a:chOff x="3027000" y="2420888"/>
            <a:chExt cx="5433432" cy="1109642"/>
          </a:xfrm>
        </p:grpSpPr>
        <p:sp>
          <p:nvSpPr>
            <p:cNvPr id="25610" name="Rectangle 5"/>
            <p:cNvSpPr>
              <a:spLocks noChangeArrowheads="1"/>
            </p:cNvSpPr>
            <p:nvPr/>
          </p:nvSpPr>
          <p:spPr bwMode="auto">
            <a:xfrm>
              <a:off x="4571923" y="2420888"/>
              <a:ext cx="3888509" cy="8635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FR" sz="1600" b="1" dirty="0">
                  <a:solidFill>
                    <a:schemeClr val="accent2"/>
                  </a:solidFill>
                  <a:latin typeface="Lucida Sans Unicode" charset="0"/>
                </a:rPr>
                <a:t>Voie 1 « high-tech »</a:t>
              </a:r>
            </a:p>
            <a:p>
              <a:r>
                <a:rPr lang="fr-FR" sz="1600" b="1" i="1" dirty="0">
                  <a:solidFill>
                    <a:schemeClr val="tx1"/>
                  </a:solidFill>
                  <a:latin typeface="Lucida Sans Unicode" charset="0"/>
                </a:rPr>
                <a:t>ex. : un ventilateur qui ne fait plus aucun bruit</a:t>
              </a:r>
            </a:p>
          </p:txBody>
        </p:sp>
        <p:sp>
          <p:nvSpPr>
            <p:cNvPr id="25611" name="Flèche droite 9"/>
            <p:cNvSpPr>
              <a:spLocks noChangeArrowheads="1"/>
            </p:cNvSpPr>
            <p:nvPr/>
          </p:nvSpPr>
          <p:spPr bwMode="auto">
            <a:xfrm rot="-1391649">
              <a:off x="3027000" y="2882458"/>
              <a:ext cx="1224203" cy="648072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Flèche droite 10"/>
          <p:cNvSpPr>
            <a:spLocks noChangeArrowheads="1"/>
          </p:cNvSpPr>
          <p:nvPr/>
        </p:nvSpPr>
        <p:spPr bwMode="auto">
          <a:xfrm>
            <a:off x="3144838" y="3836988"/>
            <a:ext cx="1223962" cy="647700"/>
          </a:xfrm>
          <a:prstGeom prst="rightArrow">
            <a:avLst>
              <a:gd name="adj1" fmla="val 50000"/>
              <a:gd name="adj2" fmla="val 5001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3087688" y="4700588"/>
            <a:ext cx="5372100" cy="1046162"/>
            <a:chOff x="3087471" y="4700453"/>
            <a:chExt cx="5372961" cy="1047005"/>
          </a:xfrm>
        </p:grpSpPr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4602189" y="4883162"/>
              <a:ext cx="3858243" cy="864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FR" sz="1600" b="1" dirty="0">
                  <a:solidFill>
                    <a:schemeClr val="accent2"/>
                  </a:solidFill>
                  <a:latin typeface="Lucida Sans Unicode" charset="0"/>
                </a:rPr>
                <a:t>Voie 3 « </a:t>
              </a:r>
              <a:r>
                <a:rPr lang="fr-FR" sz="1600" b="1" dirty="0" err="1">
                  <a:solidFill>
                    <a:schemeClr val="accent2"/>
                  </a:solidFill>
                  <a:latin typeface="Lucida Sans Unicode" charset="0"/>
                </a:rPr>
                <a:t>jugaad</a:t>
              </a:r>
              <a:r>
                <a:rPr lang="fr-FR" sz="1600" b="1" dirty="0">
                  <a:solidFill>
                    <a:schemeClr val="accent2"/>
                  </a:solidFill>
                  <a:latin typeface="Lucida Sans Unicode" charset="0"/>
                </a:rPr>
                <a:t> » (système D)</a:t>
              </a:r>
            </a:p>
            <a:p>
              <a:r>
                <a:rPr lang="fr-FR" sz="1600" b="1" i="1" dirty="0">
                  <a:solidFill>
                    <a:schemeClr val="tx1"/>
                  </a:solidFill>
                  <a:latin typeface="Lucida Sans Unicode" charset="0"/>
                </a:rPr>
                <a:t>ex. : une bouteille extraplate et qui se glisse dans n’importe quel sac</a:t>
              </a:r>
            </a:p>
          </p:txBody>
        </p:sp>
        <p:sp>
          <p:nvSpPr>
            <p:cNvPr id="25609" name="Flèche droite 11"/>
            <p:cNvSpPr>
              <a:spLocks noChangeArrowheads="1"/>
            </p:cNvSpPr>
            <p:nvPr/>
          </p:nvSpPr>
          <p:spPr bwMode="auto">
            <a:xfrm rot="1150808">
              <a:off x="3087471" y="4700453"/>
              <a:ext cx="1224203" cy="648072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07" name="Titre 1"/>
          <p:cNvSpPr>
            <a:spLocks noGrp="1"/>
          </p:cNvSpPr>
          <p:nvPr>
            <p:ph type="title"/>
          </p:nvPr>
        </p:nvSpPr>
        <p:spPr>
          <a:xfrm>
            <a:off x="504031" y="620688"/>
            <a:ext cx="8135937" cy="1141413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Black" charset="0"/>
              </a:rPr>
              <a:t>Exemples </a:t>
            </a:r>
            <a:r>
              <a:rPr lang="fr-FR" sz="2400" dirty="0">
                <a:solidFill>
                  <a:schemeClr val="bg1"/>
                </a:solidFill>
                <a:latin typeface="Arial Black" charset="0"/>
              </a:rPr>
              <a:t>de réponses « manufacturées »</a:t>
            </a:r>
          </a:p>
        </p:txBody>
      </p:sp>
    </p:spTree>
    <p:extLst>
      <p:ext uri="{BB962C8B-B14F-4D97-AF65-F5344CB8AC3E}">
        <p14:creationId xmlns:p14="http://schemas.microsoft.com/office/powerpoint/2010/main" val="177953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3810752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chemeClr val="tx1"/>
                </a:solidFill>
              </a:rPr>
              <a:t>LES NOUVEAUTES</a:t>
            </a: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 DE L’ANNEE SCOLAIRE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2016 - 2017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5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55576" y="1196752"/>
            <a:ext cx="7920880" cy="5112568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1</a:t>
            </a:r>
            <a:r>
              <a:rPr lang="fr-FR" sz="2800" b="1" baseline="30000" dirty="0" smtClean="0"/>
              <a:t>ère</a:t>
            </a:r>
            <a:r>
              <a:rPr lang="fr-FR" sz="2800" b="1" dirty="0" smtClean="0"/>
              <a:t> ETAPE: VOUS</a:t>
            </a:r>
          </a:p>
          <a:p>
            <a:pPr marL="0" indent="0">
              <a:buNone/>
            </a:pPr>
            <a:r>
              <a:rPr lang="fr-FR" sz="2800" b="1" dirty="0" smtClean="0"/>
              <a:t>                          VOTRE IDEE </a:t>
            </a:r>
          </a:p>
          <a:p>
            <a:r>
              <a:rPr lang="fr-FR" sz="2800" b="1" dirty="0" smtClean="0"/>
              <a:t>2</a:t>
            </a:r>
            <a:r>
              <a:rPr lang="fr-FR" sz="2800" b="1" baseline="30000" dirty="0" smtClean="0"/>
              <a:t>ème</a:t>
            </a:r>
            <a:r>
              <a:rPr lang="fr-FR" sz="2800" b="1" dirty="0" smtClean="0"/>
              <a:t> ETAPE: LA FAISABILITE</a:t>
            </a:r>
          </a:p>
          <a:p>
            <a:pPr marL="0" indent="0">
              <a:buNone/>
            </a:pPr>
            <a:r>
              <a:rPr lang="fr-FR" sz="2800" b="1" dirty="0" smtClean="0"/>
              <a:t>                           Ce qu’en pense le net</a:t>
            </a:r>
          </a:p>
          <a:p>
            <a:r>
              <a:rPr lang="fr-FR" sz="2800" b="1" dirty="0" smtClean="0"/>
              <a:t>3</a:t>
            </a:r>
            <a:r>
              <a:rPr lang="fr-FR" sz="2800" b="1" baseline="30000" dirty="0" smtClean="0"/>
              <a:t>ème</a:t>
            </a:r>
            <a:r>
              <a:rPr lang="fr-FR" sz="2800" b="1" dirty="0" smtClean="0"/>
              <a:t> étape: LA COMMUNICATION</a:t>
            </a:r>
          </a:p>
          <a:p>
            <a:r>
              <a:rPr lang="fr-FR" sz="2800" b="1" dirty="0" smtClean="0"/>
              <a:t>4</a:t>
            </a:r>
            <a:r>
              <a:rPr lang="fr-FR" sz="2800" b="1" baseline="30000" dirty="0" smtClean="0"/>
              <a:t>ème</a:t>
            </a:r>
            <a:r>
              <a:rPr lang="fr-FR" sz="2800" b="1" dirty="0" smtClean="0"/>
              <a:t> étape: VOS FINANCEMENTS</a:t>
            </a:r>
          </a:p>
          <a:p>
            <a:r>
              <a:rPr lang="fr-FR" sz="2800" b="1" dirty="0" smtClean="0"/>
              <a:t>5</a:t>
            </a:r>
            <a:r>
              <a:rPr lang="fr-FR" sz="2800" b="1" baseline="30000" dirty="0" smtClean="0"/>
              <a:t>ème</a:t>
            </a:r>
            <a:r>
              <a:rPr lang="fr-FR" sz="2800" b="1" dirty="0" smtClean="0"/>
              <a:t> étape: LA FORME JURIDIQUE </a:t>
            </a:r>
          </a:p>
          <a:p>
            <a:r>
              <a:rPr lang="fr-FR" sz="2800" b="1" dirty="0" smtClean="0"/>
              <a:t>6</a:t>
            </a:r>
            <a:r>
              <a:rPr lang="fr-FR" sz="2800" b="1" baseline="30000" dirty="0" smtClean="0"/>
              <a:t>ème</a:t>
            </a:r>
            <a:r>
              <a:rPr lang="fr-FR" sz="2800" b="1" dirty="0" smtClean="0"/>
              <a:t> étape: DEFENDRE VOTRE IDEE A L’ORAL</a:t>
            </a:r>
          </a:p>
          <a:p>
            <a:pPr marL="0" indent="0">
              <a:buNone/>
            </a:pPr>
            <a:r>
              <a:rPr lang="fr-FR" sz="2800" dirty="0"/>
              <a:t>Bientôt disponible, le guide de travail à l’usage </a:t>
            </a:r>
            <a:r>
              <a:rPr lang="fr-FR" sz="2800" dirty="0" smtClean="0"/>
              <a:t>des professeurs et des élèves.</a:t>
            </a:r>
            <a:endParaRPr lang="fr-FR" sz="2800" dirty="0"/>
          </a:p>
          <a:p>
            <a:pPr marL="0" indent="0">
              <a:buNone/>
            </a:pPr>
            <a:endParaRPr lang="fr-FR" sz="28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42376"/>
          </a:xfrm>
        </p:spPr>
        <p:txBody>
          <a:bodyPr/>
          <a:lstStyle/>
          <a:p>
            <a:r>
              <a:rPr lang="fr-FR" dirty="0" smtClean="0"/>
              <a:t>1- LE BUSINESS PLAN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51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r>
              <a:rPr lang="fr-FR" sz="3200" dirty="0" smtClean="0"/>
              <a:t>VOUS-VOTRE IDEE           20 octobre 2016</a:t>
            </a:r>
          </a:p>
          <a:p>
            <a:r>
              <a:rPr lang="fr-FR" sz="3200" dirty="0" smtClean="0"/>
              <a:t>LA FAISABILITE                18 novembre</a:t>
            </a:r>
          </a:p>
          <a:p>
            <a:r>
              <a:rPr lang="fr-FR" sz="3200" dirty="0" smtClean="0"/>
              <a:t>LA COMMUNICATION    15 décembre</a:t>
            </a:r>
          </a:p>
          <a:p>
            <a:r>
              <a:rPr lang="fr-FR" sz="3200" dirty="0" smtClean="0"/>
              <a:t>VOS FINANCEMENTS      17 février 2017</a:t>
            </a:r>
          </a:p>
          <a:p>
            <a:r>
              <a:rPr lang="fr-FR" sz="3200" dirty="0" smtClean="0"/>
              <a:t>LA FORME JURIDIQUE   14 avril 2017</a:t>
            </a:r>
          </a:p>
          <a:p>
            <a:pPr marL="0" indent="0">
              <a:buNone/>
            </a:pPr>
            <a:r>
              <a:rPr lang="fr-FR" sz="3200" dirty="0" smtClean="0"/>
              <a:t>    +  DOSSIER COMPLET MODIFIE</a:t>
            </a:r>
          </a:p>
          <a:p>
            <a:r>
              <a:rPr lang="fr-FR" sz="3200" dirty="0" smtClean="0"/>
              <a:t>L’ORAL                                 jusqu’au 11 mai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étapes à rendre</a:t>
            </a:r>
            <a:br>
              <a:rPr lang="fr-FR" dirty="0" smtClean="0"/>
            </a:br>
            <a:r>
              <a:rPr lang="fr-FR" sz="2800" dirty="0" err="1" smtClean="0"/>
              <a:t>contact@leschallenges.com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82080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1485</TotalTime>
  <Words>468</Words>
  <Application>Microsoft Macintosh PowerPoint</Application>
  <PresentationFormat>Présentation à l'écran (4:3)</PresentationFormat>
  <Paragraphs>119</Paragraphs>
  <Slides>15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Vagues</vt:lpstr>
      <vt:lpstr>Acrobat Document</vt:lpstr>
      <vt:lpstr>Challenge Destination Entreprise</vt:lpstr>
      <vt:lpstr>En quoi consiste  le Challenge Destination Entreprise ?</vt:lpstr>
      <vt:lpstr>Le Challenge c’est</vt:lpstr>
      <vt:lpstr>Formez une équipe</vt:lpstr>
      <vt:lpstr>Trouvez une idée… innovante !</vt:lpstr>
      <vt:lpstr>Exemples de réponses « manufacturées »</vt:lpstr>
      <vt:lpstr>LES NOUVEAUTES  DE L’ANNEE SCOLAIRE 2016 - 2017</vt:lpstr>
      <vt:lpstr>1- LE BUSINESS PLAN</vt:lpstr>
      <vt:lpstr>Les étapes à rendre contact@leschallenges.com</vt:lpstr>
      <vt:lpstr>2- La grille de notation .L’écrit sur 100 points</vt:lpstr>
      <vt:lpstr>2- La grille de notation L’oral sur 100 points</vt:lpstr>
      <vt:lpstr>Lancement des Challenges Limousins Lundi 3 octobre 2016 à Limoges </vt:lpstr>
      <vt:lpstr>LES GRANDES DATES</vt:lpstr>
      <vt:lpstr>Finale Corrèze des Challenges –Jeudi 11 mai 2017</vt:lpstr>
      <vt:lpstr>Comment s’inscrire ?</vt:lpstr>
    </vt:vector>
  </TitlesOfParts>
  <Company>AFPA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Destination Entreprise</dc:title>
  <dc:creator>A.F.P.A. Pays de Brive</dc:creator>
  <cp:lastModifiedBy>Guy TRONCAL</cp:lastModifiedBy>
  <cp:revision>207</cp:revision>
  <cp:lastPrinted>2015-09-09T12:53:23Z</cp:lastPrinted>
  <dcterms:created xsi:type="dcterms:W3CDTF">2012-07-12T07:06:32Z</dcterms:created>
  <dcterms:modified xsi:type="dcterms:W3CDTF">2016-10-15T08:33:55Z</dcterms:modified>
</cp:coreProperties>
</file>